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64" r:id="rId3"/>
    <p:sldId id="263" r:id="rId4"/>
    <p:sldId id="271" r:id="rId5"/>
    <p:sldId id="265" r:id="rId6"/>
    <p:sldId id="268" r:id="rId7"/>
    <p:sldId id="267" r:id="rId8"/>
    <p:sldId id="257" r:id="rId9"/>
    <p:sldId id="259" r:id="rId10"/>
    <p:sldId id="261" r:id="rId11"/>
    <p:sldId id="277" r:id="rId12"/>
    <p:sldId id="278" r:id="rId13"/>
    <p:sldId id="279" r:id="rId14"/>
    <p:sldId id="262" r:id="rId15"/>
    <p:sldId id="272" r:id="rId16"/>
    <p:sldId id="273" r:id="rId17"/>
    <p:sldId id="274" r:id="rId18"/>
    <p:sldId id="276" r:id="rId19"/>
    <p:sldId id="275" r:id="rId20"/>
    <p:sldId id="266" r:id="rId21"/>
    <p:sldId id="26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21A725F-5F27-49D6-89F6-BED4B020FB25}" v="67" dt="2026-01-31T02:50:01.3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86" autoAdjust="0"/>
    <p:restoredTop sz="94660"/>
  </p:normalViewPr>
  <p:slideViewPr>
    <p:cSldViewPr snapToGrid="0">
      <p:cViewPr varScale="1">
        <p:scale>
          <a:sx n="74" d="100"/>
          <a:sy n="74" d="100"/>
        </p:scale>
        <p:origin x="91" y="2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rishmaaasitha@gmail.com" userId="bf8bf16e8e2e4ace" providerId="LiveId" clId="{F44AD5A6-3A11-46F4-9E3F-7C687A94BEFD}"/>
    <pc:docChg chg="undo custSel addSld delSld modSld sldOrd">
      <pc:chgData name="charishmaaasitha@gmail.com" userId="bf8bf16e8e2e4ace" providerId="LiveId" clId="{F44AD5A6-3A11-46F4-9E3F-7C687A94BEFD}" dt="2026-01-31T02:57:22.996" v="347" actId="6549"/>
      <pc:docMkLst>
        <pc:docMk/>
      </pc:docMkLst>
      <pc:sldChg chg="modSp mod addAnim delAnim modAnim">
        <pc:chgData name="charishmaaasitha@gmail.com" userId="bf8bf16e8e2e4ace" providerId="LiveId" clId="{F44AD5A6-3A11-46F4-9E3F-7C687A94BEFD}" dt="2026-01-30T04:37:23.267" v="159"/>
        <pc:sldMkLst>
          <pc:docMk/>
          <pc:sldMk cId="1086509414" sldId="256"/>
        </pc:sldMkLst>
        <pc:spChg chg="mod">
          <ac:chgData name="charishmaaasitha@gmail.com" userId="bf8bf16e8e2e4ace" providerId="LiveId" clId="{F44AD5A6-3A11-46F4-9E3F-7C687A94BEFD}" dt="2026-01-30T04:07:36.677" v="2" actId="20577"/>
          <ac:spMkLst>
            <pc:docMk/>
            <pc:sldMk cId="1086509414" sldId="256"/>
            <ac:spMk id="2" creationId="{8E94279E-8D3D-4B6E-FBE4-658C9273BD4F}"/>
          </ac:spMkLst>
        </pc:spChg>
      </pc:sldChg>
      <pc:sldChg chg="addAnim delAnim modAnim">
        <pc:chgData name="charishmaaasitha@gmail.com" userId="bf8bf16e8e2e4ace" providerId="LiveId" clId="{F44AD5A6-3A11-46F4-9E3F-7C687A94BEFD}" dt="2026-01-30T04:39:41.686" v="176"/>
        <pc:sldMkLst>
          <pc:docMk/>
          <pc:sldMk cId="1322051367" sldId="257"/>
        </pc:sldMkLst>
      </pc:sldChg>
      <pc:sldChg chg="addAnim delAnim modAnim">
        <pc:chgData name="charishmaaasitha@gmail.com" userId="bf8bf16e8e2e4ace" providerId="LiveId" clId="{F44AD5A6-3A11-46F4-9E3F-7C687A94BEFD}" dt="2026-01-30T04:39:55.223" v="178"/>
        <pc:sldMkLst>
          <pc:docMk/>
          <pc:sldMk cId="1338942984" sldId="259"/>
        </pc:sldMkLst>
      </pc:sldChg>
      <pc:sldChg chg="modSp mod addAnim delAnim modAnim">
        <pc:chgData name="charishmaaasitha@gmail.com" userId="bf8bf16e8e2e4ace" providerId="LiveId" clId="{F44AD5A6-3A11-46F4-9E3F-7C687A94BEFD}" dt="2026-01-30T04:41:58.310" v="200" actId="1076"/>
        <pc:sldMkLst>
          <pc:docMk/>
          <pc:sldMk cId="2933820794" sldId="260"/>
        </pc:sldMkLst>
        <pc:spChg chg="mod">
          <ac:chgData name="charishmaaasitha@gmail.com" userId="bf8bf16e8e2e4ace" providerId="LiveId" clId="{F44AD5A6-3A11-46F4-9E3F-7C687A94BEFD}" dt="2026-01-30T04:41:58.310" v="200" actId="1076"/>
          <ac:spMkLst>
            <pc:docMk/>
            <pc:sldMk cId="2933820794" sldId="260"/>
            <ac:spMk id="4" creationId="{A20DF7A2-D5F7-2ED9-6309-2B2422B50F14}"/>
          </ac:spMkLst>
        </pc:spChg>
      </pc:sldChg>
      <pc:sldChg chg="addAnim delAnim modAnim">
        <pc:chgData name="charishmaaasitha@gmail.com" userId="bf8bf16e8e2e4ace" providerId="LiveId" clId="{F44AD5A6-3A11-46F4-9E3F-7C687A94BEFD}" dt="2026-01-30T04:40:09.365" v="180"/>
        <pc:sldMkLst>
          <pc:docMk/>
          <pc:sldMk cId="407028332" sldId="261"/>
        </pc:sldMkLst>
      </pc:sldChg>
      <pc:sldChg chg="ord addAnim delAnim modAnim">
        <pc:chgData name="charishmaaasitha@gmail.com" userId="bf8bf16e8e2e4ace" providerId="LiveId" clId="{F44AD5A6-3A11-46F4-9E3F-7C687A94BEFD}" dt="2026-01-31T02:51:12.778" v="342"/>
        <pc:sldMkLst>
          <pc:docMk/>
          <pc:sldMk cId="3035357013" sldId="262"/>
        </pc:sldMkLst>
      </pc:sldChg>
      <pc:sldChg chg="ord addAnim delAnim modAnim">
        <pc:chgData name="charishmaaasitha@gmail.com" userId="bf8bf16e8e2e4ace" providerId="LiveId" clId="{F44AD5A6-3A11-46F4-9E3F-7C687A94BEFD}" dt="2026-01-30T04:37:53.884" v="164"/>
        <pc:sldMkLst>
          <pc:docMk/>
          <pc:sldMk cId="832220294" sldId="263"/>
        </pc:sldMkLst>
      </pc:sldChg>
      <pc:sldChg chg="addAnim delAnim modAnim">
        <pc:chgData name="charishmaaasitha@gmail.com" userId="bf8bf16e8e2e4ace" providerId="LiveId" clId="{F44AD5A6-3A11-46F4-9E3F-7C687A94BEFD}" dt="2026-01-30T04:37:37.646" v="161"/>
        <pc:sldMkLst>
          <pc:docMk/>
          <pc:sldMk cId="141298554" sldId="264"/>
        </pc:sldMkLst>
      </pc:sldChg>
      <pc:sldChg chg="ord addAnim delAnim modAnim">
        <pc:chgData name="charishmaaasitha@gmail.com" userId="bf8bf16e8e2e4ace" providerId="LiveId" clId="{F44AD5A6-3A11-46F4-9E3F-7C687A94BEFD}" dt="2026-01-30T04:39:06.148" v="170"/>
        <pc:sldMkLst>
          <pc:docMk/>
          <pc:sldMk cId="2295475377" sldId="265"/>
        </pc:sldMkLst>
      </pc:sldChg>
      <pc:sldChg chg="addAnim delAnim modAnim">
        <pc:chgData name="charishmaaasitha@gmail.com" userId="bf8bf16e8e2e4ace" providerId="LiveId" clId="{F44AD5A6-3A11-46F4-9E3F-7C687A94BEFD}" dt="2026-01-30T04:41:41.531" v="197"/>
        <pc:sldMkLst>
          <pc:docMk/>
          <pc:sldMk cId="712039798" sldId="266"/>
        </pc:sldMkLst>
      </pc:sldChg>
      <pc:sldChg chg="addAnim delAnim modAnim">
        <pc:chgData name="charishmaaasitha@gmail.com" userId="bf8bf16e8e2e4ace" providerId="LiveId" clId="{F44AD5A6-3A11-46F4-9E3F-7C687A94BEFD}" dt="2026-01-30T04:39:28.918" v="174"/>
        <pc:sldMkLst>
          <pc:docMk/>
          <pc:sldMk cId="2140543787" sldId="267"/>
        </pc:sldMkLst>
      </pc:sldChg>
      <pc:sldChg chg="ord addAnim delAnim modAnim">
        <pc:chgData name="charishmaaasitha@gmail.com" userId="bf8bf16e8e2e4ace" providerId="LiveId" clId="{F44AD5A6-3A11-46F4-9E3F-7C687A94BEFD}" dt="2026-01-30T04:39:17.606" v="172"/>
        <pc:sldMkLst>
          <pc:docMk/>
          <pc:sldMk cId="4202560823" sldId="268"/>
        </pc:sldMkLst>
      </pc:sldChg>
      <pc:sldChg chg="del">
        <pc:chgData name="charishmaaasitha@gmail.com" userId="bf8bf16e8e2e4ace" providerId="LiveId" clId="{F44AD5A6-3A11-46F4-9E3F-7C687A94BEFD}" dt="2026-01-30T04:18:53.141" v="11" actId="2696"/>
        <pc:sldMkLst>
          <pc:docMk/>
          <pc:sldMk cId="2024427276" sldId="269"/>
        </pc:sldMkLst>
      </pc:sldChg>
      <pc:sldChg chg="del">
        <pc:chgData name="charishmaaasitha@gmail.com" userId="bf8bf16e8e2e4ace" providerId="LiveId" clId="{F44AD5A6-3A11-46F4-9E3F-7C687A94BEFD}" dt="2026-01-30T04:18:57.369" v="12" actId="2696"/>
        <pc:sldMkLst>
          <pc:docMk/>
          <pc:sldMk cId="1405976364" sldId="270"/>
        </pc:sldMkLst>
      </pc:sldChg>
      <pc:sldChg chg="ord addAnim delAnim modAnim">
        <pc:chgData name="charishmaaasitha@gmail.com" userId="bf8bf16e8e2e4ace" providerId="LiveId" clId="{F44AD5A6-3A11-46F4-9E3F-7C687A94BEFD}" dt="2026-01-30T04:38:47.990" v="167"/>
        <pc:sldMkLst>
          <pc:docMk/>
          <pc:sldMk cId="3692374443" sldId="271"/>
        </pc:sldMkLst>
      </pc:sldChg>
      <pc:sldChg chg="addSp delSp modSp new mod ord addAnim delAnim modAnim">
        <pc:chgData name="charishmaaasitha@gmail.com" userId="bf8bf16e8e2e4ace" providerId="LiveId" clId="{F44AD5A6-3A11-46F4-9E3F-7C687A94BEFD}" dt="2026-01-31T02:38:52.670" v="202"/>
        <pc:sldMkLst>
          <pc:docMk/>
          <pc:sldMk cId="3218940250" sldId="272"/>
        </pc:sldMkLst>
        <pc:spChg chg="del mod">
          <ac:chgData name="charishmaaasitha@gmail.com" userId="bf8bf16e8e2e4ace" providerId="LiveId" clId="{F44AD5A6-3A11-46F4-9E3F-7C687A94BEFD}" dt="2026-01-30T04:19:08.883" v="17" actId="478"/>
          <ac:spMkLst>
            <pc:docMk/>
            <pc:sldMk cId="3218940250" sldId="272"/>
            <ac:spMk id="2" creationId="{3B779BDA-85FD-5787-C985-8232B3B24116}"/>
          </ac:spMkLst>
        </pc:spChg>
        <pc:spChg chg="mod">
          <ac:chgData name="charishmaaasitha@gmail.com" userId="bf8bf16e8e2e4ace" providerId="LiveId" clId="{F44AD5A6-3A11-46F4-9E3F-7C687A94BEFD}" dt="2026-01-30T04:19:57.546" v="25" actId="123"/>
          <ac:spMkLst>
            <pc:docMk/>
            <pc:sldMk cId="3218940250" sldId="272"/>
            <ac:spMk id="3" creationId="{B97713CF-FD70-4E83-6242-FF2A60DE0000}"/>
          </ac:spMkLst>
        </pc:spChg>
        <pc:picChg chg="add mod">
          <ac:chgData name="charishmaaasitha@gmail.com" userId="bf8bf16e8e2e4ace" providerId="LiveId" clId="{F44AD5A6-3A11-46F4-9E3F-7C687A94BEFD}" dt="2026-01-30T04:33:40.088" v="155" actId="14100"/>
          <ac:picMkLst>
            <pc:docMk/>
            <pc:sldMk cId="3218940250" sldId="272"/>
            <ac:picMk id="1026" creationId="{758022E7-DE60-A359-115C-C2018BEAC2F8}"/>
          </ac:picMkLst>
        </pc:picChg>
      </pc:sldChg>
      <pc:sldChg chg="addSp delSp modSp new mod addAnim delAnim modAnim">
        <pc:chgData name="charishmaaasitha@gmail.com" userId="bf8bf16e8e2e4ace" providerId="LiveId" clId="{F44AD5A6-3A11-46F4-9E3F-7C687A94BEFD}" dt="2026-01-30T04:40:53.048" v="189"/>
        <pc:sldMkLst>
          <pc:docMk/>
          <pc:sldMk cId="2567469094" sldId="273"/>
        </pc:sldMkLst>
        <pc:spChg chg="del mod">
          <ac:chgData name="charishmaaasitha@gmail.com" userId="bf8bf16e8e2e4ace" providerId="LiveId" clId="{F44AD5A6-3A11-46F4-9E3F-7C687A94BEFD}" dt="2026-01-30T04:20:05.462" v="28" actId="478"/>
          <ac:spMkLst>
            <pc:docMk/>
            <pc:sldMk cId="2567469094" sldId="273"/>
            <ac:spMk id="2" creationId="{973B860F-1C28-A54D-4DE8-E8745DF4BAF1}"/>
          </ac:spMkLst>
        </pc:spChg>
        <pc:spChg chg="mod">
          <ac:chgData name="charishmaaasitha@gmail.com" userId="bf8bf16e8e2e4ace" providerId="LiveId" clId="{F44AD5A6-3A11-46F4-9E3F-7C687A94BEFD}" dt="2026-01-30T04:24:06.006" v="57" actId="255"/>
          <ac:spMkLst>
            <pc:docMk/>
            <pc:sldMk cId="2567469094" sldId="273"/>
            <ac:spMk id="3" creationId="{DE745F93-3F4F-D495-3684-7655ABF4E467}"/>
          </ac:spMkLst>
        </pc:spChg>
        <pc:spChg chg="add mod">
          <ac:chgData name="charishmaaasitha@gmail.com" userId="bf8bf16e8e2e4ace" providerId="LiveId" clId="{F44AD5A6-3A11-46F4-9E3F-7C687A94BEFD}" dt="2026-01-30T04:24:25.127" v="61" actId="123"/>
          <ac:spMkLst>
            <pc:docMk/>
            <pc:sldMk cId="2567469094" sldId="273"/>
            <ac:spMk id="4" creationId="{19F7EDA8-3A5E-E0B9-EB1B-8BF6630E682B}"/>
          </ac:spMkLst>
        </pc:spChg>
      </pc:sldChg>
      <pc:sldChg chg="addSp delSp modSp new mod addAnim delAnim modAnim">
        <pc:chgData name="charishmaaasitha@gmail.com" userId="bf8bf16e8e2e4ace" providerId="LiveId" clId="{F44AD5A6-3A11-46F4-9E3F-7C687A94BEFD}" dt="2026-01-30T04:41:06.056" v="191"/>
        <pc:sldMkLst>
          <pc:docMk/>
          <pc:sldMk cId="2232344372" sldId="274"/>
        </pc:sldMkLst>
        <pc:spChg chg="del mod">
          <ac:chgData name="charishmaaasitha@gmail.com" userId="bf8bf16e8e2e4ace" providerId="LiveId" clId="{F44AD5A6-3A11-46F4-9E3F-7C687A94BEFD}" dt="2026-01-30T04:24:38.918" v="63" actId="478"/>
          <ac:spMkLst>
            <pc:docMk/>
            <pc:sldMk cId="2232344372" sldId="274"/>
            <ac:spMk id="2" creationId="{06FDB209-6286-7457-29BB-702D49A932F3}"/>
          </ac:spMkLst>
        </pc:spChg>
        <pc:spChg chg="mod">
          <ac:chgData name="charishmaaasitha@gmail.com" userId="bf8bf16e8e2e4ace" providerId="LiveId" clId="{F44AD5A6-3A11-46F4-9E3F-7C687A94BEFD}" dt="2026-01-30T04:25:30.631" v="74" actId="123"/>
          <ac:spMkLst>
            <pc:docMk/>
            <pc:sldMk cId="2232344372" sldId="274"/>
            <ac:spMk id="3" creationId="{8E755E82-42AF-011D-8E0C-BE9143E6F132}"/>
          </ac:spMkLst>
        </pc:spChg>
        <pc:spChg chg="add mod">
          <ac:chgData name="charishmaaasitha@gmail.com" userId="bf8bf16e8e2e4ace" providerId="LiveId" clId="{F44AD5A6-3A11-46F4-9E3F-7C687A94BEFD}" dt="2026-01-30T04:26:39.416" v="85" actId="123"/>
          <ac:spMkLst>
            <pc:docMk/>
            <pc:sldMk cId="2232344372" sldId="274"/>
            <ac:spMk id="4" creationId="{04DD06B1-949E-25DD-E820-71E6ECFA6757}"/>
          </ac:spMkLst>
        </pc:spChg>
      </pc:sldChg>
      <pc:sldChg chg="modSp new mod addAnim delAnim modAnim">
        <pc:chgData name="charishmaaasitha@gmail.com" userId="bf8bf16e8e2e4ace" providerId="LiveId" clId="{F44AD5A6-3A11-46F4-9E3F-7C687A94BEFD}" dt="2026-01-30T04:41:26.239" v="195"/>
        <pc:sldMkLst>
          <pc:docMk/>
          <pc:sldMk cId="139299829" sldId="275"/>
        </pc:sldMkLst>
        <pc:spChg chg="mod">
          <ac:chgData name="charishmaaasitha@gmail.com" userId="bf8bf16e8e2e4ace" providerId="LiveId" clId="{F44AD5A6-3A11-46F4-9E3F-7C687A94BEFD}" dt="2026-01-30T04:35:14.712" v="156" actId="1076"/>
          <ac:spMkLst>
            <pc:docMk/>
            <pc:sldMk cId="139299829" sldId="275"/>
            <ac:spMk id="2" creationId="{E2049AD5-B76A-5523-1FC8-62C1EF9CB995}"/>
          </ac:spMkLst>
        </pc:spChg>
        <pc:spChg chg="mod">
          <ac:chgData name="charishmaaasitha@gmail.com" userId="bf8bf16e8e2e4ace" providerId="LiveId" clId="{F44AD5A6-3A11-46F4-9E3F-7C687A94BEFD}" dt="2026-01-30T04:29:53.370" v="132" actId="123"/>
          <ac:spMkLst>
            <pc:docMk/>
            <pc:sldMk cId="139299829" sldId="275"/>
            <ac:spMk id="3" creationId="{CCA4C686-2047-EF08-0BD3-02D7650E90F5}"/>
          </ac:spMkLst>
        </pc:spChg>
      </pc:sldChg>
      <pc:sldChg chg="addSp delSp modSp new mod ord addAnim delAnim modAnim">
        <pc:chgData name="charishmaaasitha@gmail.com" userId="bf8bf16e8e2e4ace" providerId="LiveId" clId="{F44AD5A6-3A11-46F4-9E3F-7C687A94BEFD}" dt="2026-01-30T04:41:16.363" v="193"/>
        <pc:sldMkLst>
          <pc:docMk/>
          <pc:sldMk cId="4017527251" sldId="276"/>
        </pc:sldMkLst>
        <pc:spChg chg="del mod">
          <ac:chgData name="charishmaaasitha@gmail.com" userId="bf8bf16e8e2e4ace" providerId="LiveId" clId="{F44AD5A6-3A11-46F4-9E3F-7C687A94BEFD}" dt="2026-01-30T04:26:47.886" v="90" actId="478"/>
          <ac:spMkLst>
            <pc:docMk/>
            <pc:sldMk cId="4017527251" sldId="276"/>
            <ac:spMk id="2" creationId="{E817965F-432F-8076-DD5B-8ADC8EC8F6CB}"/>
          </ac:spMkLst>
        </pc:spChg>
        <pc:spChg chg="mod">
          <ac:chgData name="charishmaaasitha@gmail.com" userId="bf8bf16e8e2e4ace" providerId="LiveId" clId="{F44AD5A6-3A11-46F4-9E3F-7C687A94BEFD}" dt="2026-01-30T04:27:41.714" v="98" actId="123"/>
          <ac:spMkLst>
            <pc:docMk/>
            <pc:sldMk cId="4017527251" sldId="276"/>
            <ac:spMk id="3" creationId="{226A1F43-2E40-2B50-181C-6FB6E7492A37}"/>
          </ac:spMkLst>
        </pc:spChg>
        <pc:spChg chg="add mod">
          <ac:chgData name="charishmaaasitha@gmail.com" userId="bf8bf16e8e2e4ace" providerId="LiveId" clId="{F44AD5A6-3A11-46F4-9E3F-7C687A94BEFD}" dt="2026-01-30T04:28:44.602" v="109" actId="14100"/>
          <ac:spMkLst>
            <pc:docMk/>
            <pc:sldMk cId="4017527251" sldId="276"/>
            <ac:spMk id="4" creationId="{092DFC9F-AE7A-CAAF-A2CC-18F38094E4E8}"/>
          </ac:spMkLst>
        </pc:spChg>
      </pc:sldChg>
      <pc:sldChg chg="addSp delSp modSp new mod">
        <pc:chgData name="charishmaaasitha@gmail.com" userId="bf8bf16e8e2e4ace" providerId="LiveId" clId="{F44AD5A6-3A11-46F4-9E3F-7C687A94BEFD}" dt="2026-01-31T02:57:22.996" v="347" actId="6549"/>
        <pc:sldMkLst>
          <pc:docMk/>
          <pc:sldMk cId="3243908458" sldId="277"/>
        </pc:sldMkLst>
        <pc:spChg chg="mod">
          <ac:chgData name="charishmaaasitha@gmail.com" userId="bf8bf16e8e2e4ace" providerId="LiveId" clId="{F44AD5A6-3A11-46F4-9E3F-7C687A94BEFD}" dt="2026-01-31T02:57:22.996" v="347" actId="6549"/>
          <ac:spMkLst>
            <pc:docMk/>
            <pc:sldMk cId="3243908458" sldId="277"/>
            <ac:spMk id="2" creationId="{43147C69-0698-669D-4CCD-AB610CBB46C4}"/>
          </ac:spMkLst>
        </pc:spChg>
        <pc:spChg chg="del mod">
          <ac:chgData name="charishmaaasitha@gmail.com" userId="bf8bf16e8e2e4ace" providerId="LiveId" clId="{F44AD5A6-3A11-46F4-9E3F-7C687A94BEFD}" dt="2026-01-31T02:40:13.937" v="222" actId="22"/>
          <ac:spMkLst>
            <pc:docMk/>
            <pc:sldMk cId="3243908458" sldId="277"/>
            <ac:spMk id="3" creationId="{A34ECA1C-CE23-591B-6220-2E52B39E0601}"/>
          </ac:spMkLst>
        </pc:spChg>
        <pc:spChg chg="add del mod">
          <ac:chgData name="charishmaaasitha@gmail.com" userId="bf8bf16e8e2e4ace" providerId="LiveId" clId="{F44AD5A6-3A11-46F4-9E3F-7C687A94BEFD}" dt="2026-01-31T02:43:48.014" v="260"/>
          <ac:spMkLst>
            <pc:docMk/>
            <pc:sldMk cId="3243908458" sldId="277"/>
            <ac:spMk id="6" creationId="{01EBFF97-7C0B-C4D1-2ABA-1D43673F9101}"/>
          </ac:spMkLst>
        </pc:spChg>
        <pc:picChg chg="add mod ord modCrop">
          <ac:chgData name="charishmaaasitha@gmail.com" userId="bf8bf16e8e2e4ace" providerId="LiveId" clId="{F44AD5A6-3A11-46F4-9E3F-7C687A94BEFD}" dt="2026-01-31T02:44:05.643" v="264" actId="1076"/>
          <ac:picMkLst>
            <pc:docMk/>
            <pc:sldMk cId="3243908458" sldId="277"/>
            <ac:picMk id="5" creationId="{C99F44E0-9994-6D3F-D08F-3D4CD82053BF}"/>
          </ac:picMkLst>
        </pc:picChg>
      </pc:sldChg>
      <pc:sldChg chg="addSp delSp modSp new mod addAnim delAnim modAnim chgLayout">
        <pc:chgData name="charishmaaasitha@gmail.com" userId="bf8bf16e8e2e4ace" providerId="LiveId" clId="{F44AD5A6-3A11-46F4-9E3F-7C687A94BEFD}" dt="2026-01-31T02:49:53.864" v="338"/>
        <pc:sldMkLst>
          <pc:docMk/>
          <pc:sldMk cId="817190727" sldId="278"/>
        </pc:sldMkLst>
        <pc:spChg chg="del mod">
          <ac:chgData name="charishmaaasitha@gmail.com" userId="bf8bf16e8e2e4ace" providerId="LiveId" clId="{F44AD5A6-3A11-46F4-9E3F-7C687A94BEFD}" dt="2026-01-31T02:44:28.932" v="271" actId="478"/>
          <ac:spMkLst>
            <pc:docMk/>
            <pc:sldMk cId="817190727" sldId="278"/>
            <ac:spMk id="2" creationId="{C9B07E0F-7748-9E22-8B6D-C2053BF146F9}"/>
          </ac:spMkLst>
        </pc:spChg>
        <pc:spChg chg="mod ord">
          <ac:chgData name="charishmaaasitha@gmail.com" userId="bf8bf16e8e2e4ace" providerId="LiveId" clId="{F44AD5A6-3A11-46F4-9E3F-7C687A94BEFD}" dt="2026-01-31T02:47:12.542" v="302" actId="700"/>
          <ac:spMkLst>
            <pc:docMk/>
            <pc:sldMk cId="817190727" sldId="278"/>
            <ac:spMk id="3" creationId="{1E0034A1-92AA-CC2F-C4D9-7A280C151C2D}"/>
          </ac:spMkLst>
        </pc:spChg>
        <pc:spChg chg="add mod ord">
          <ac:chgData name="charishmaaasitha@gmail.com" userId="bf8bf16e8e2e4ace" providerId="LiveId" clId="{F44AD5A6-3A11-46F4-9E3F-7C687A94BEFD}" dt="2026-01-31T02:47:21.474" v="305" actId="404"/>
          <ac:spMkLst>
            <pc:docMk/>
            <pc:sldMk cId="817190727" sldId="278"/>
            <ac:spMk id="4" creationId="{56CC9469-FBC2-7EF6-BFFA-5B1C650F1B3F}"/>
          </ac:spMkLst>
        </pc:spChg>
      </pc:sldChg>
      <pc:sldChg chg="addSp delSp modSp new mod addAnim delAnim modAnim">
        <pc:chgData name="charishmaaasitha@gmail.com" userId="bf8bf16e8e2e4ace" providerId="LiveId" clId="{F44AD5A6-3A11-46F4-9E3F-7C687A94BEFD}" dt="2026-01-31T02:50:04.732" v="340"/>
        <pc:sldMkLst>
          <pc:docMk/>
          <pc:sldMk cId="3070704564" sldId="279"/>
        </pc:sldMkLst>
        <pc:spChg chg="mod">
          <ac:chgData name="charishmaaasitha@gmail.com" userId="bf8bf16e8e2e4ace" providerId="LiveId" clId="{F44AD5A6-3A11-46F4-9E3F-7C687A94BEFD}" dt="2026-01-31T02:46:47.003" v="299"/>
          <ac:spMkLst>
            <pc:docMk/>
            <pc:sldMk cId="3070704564" sldId="279"/>
            <ac:spMk id="2" creationId="{F1F42313-5964-D664-4C43-6D83DC1AAD3F}"/>
          </ac:spMkLst>
        </pc:spChg>
        <pc:spChg chg="mod">
          <ac:chgData name="charishmaaasitha@gmail.com" userId="bf8bf16e8e2e4ace" providerId="LiveId" clId="{F44AD5A6-3A11-46F4-9E3F-7C687A94BEFD}" dt="2026-01-31T02:49:29.552" v="334" actId="1076"/>
          <ac:spMkLst>
            <pc:docMk/>
            <pc:sldMk cId="3070704564" sldId="279"/>
            <ac:spMk id="3" creationId="{CAADCF0D-098B-BE27-F407-22F8E6F61D90}"/>
          </ac:spMkLst>
        </pc:spChg>
        <pc:spChg chg="add">
          <ac:chgData name="charishmaaasitha@gmail.com" userId="bf8bf16e8e2e4ace" providerId="LiveId" clId="{F44AD5A6-3A11-46F4-9E3F-7C687A94BEFD}" dt="2026-01-31T02:48:13.204" v="311"/>
          <ac:spMkLst>
            <pc:docMk/>
            <pc:sldMk cId="3070704564" sldId="279"/>
            <ac:spMk id="4" creationId="{6B6C4D85-0662-E0FA-4DCE-D2483D8D537A}"/>
          </ac:spMkLst>
        </pc:spChg>
        <pc:spChg chg="add">
          <ac:chgData name="charishmaaasitha@gmail.com" userId="bf8bf16e8e2e4ace" providerId="LiveId" clId="{F44AD5A6-3A11-46F4-9E3F-7C687A94BEFD}" dt="2026-01-31T02:48:17.695" v="312"/>
          <ac:spMkLst>
            <pc:docMk/>
            <pc:sldMk cId="3070704564" sldId="279"/>
            <ac:spMk id="5" creationId="{FDE4FE5C-3D60-5E1F-1F61-7CF87D1B4491}"/>
          </ac:spMkLst>
        </pc:spChg>
        <pc:spChg chg="add del mod">
          <ac:chgData name="charishmaaasitha@gmail.com" userId="bf8bf16e8e2e4ace" providerId="LiveId" clId="{F44AD5A6-3A11-46F4-9E3F-7C687A94BEFD}" dt="2026-01-31T02:49:31.027" v="336"/>
          <ac:spMkLst>
            <pc:docMk/>
            <pc:sldMk cId="3070704564" sldId="279"/>
            <ac:spMk id="6" creationId="{5A3AAE4B-4F38-CBD1-4301-26164AB708A4}"/>
          </ac:spMkLst>
        </pc:spChg>
      </pc:sldChg>
    </pc:docChg>
  </pc:docChgLst>
</pc:chgInfo>
</file>

<file path=ppt/media/image1.png>
</file>

<file path=ppt/media/image2.png>
</file>

<file path=ppt/media/image3.pn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1/31/2026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70965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1/31/2026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62403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1/31/2026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25589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1/31/2026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01937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1/31/2026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934715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1/31/2026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069600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1/31/2026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760805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1/31/2026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44021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1/31/2026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51853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1/31/2026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76827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1/31/2026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74802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C764DE79-268F-4C1A-8933-263129D2AF90}" type="datetimeFigureOut">
              <a:rPr lang="en-US" dirty="0"/>
              <a:t>1/31/2026</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3539594668"/>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4279E-8D3D-4B6E-FBE4-658C9273BD4F}"/>
              </a:ext>
            </a:extLst>
          </p:cNvPr>
          <p:cNvSpPr>
            <a:spLocks noGrp="1"/>
          </p:cNvSpPr>
          <p:nvPr>
            <p:ph type="ctrTitle"/>
          </p:nvPr>
        </p:nvSpPr>
        <p:spPr>
          <a:xfrm>
            <a:off x="1254755" y="526310"/>
            <a:ext cx="9991060" cy="2570851"/>
          </a:xfrm>
        </p:spPr>
        <p:txBody>
          <a:bodyPr>
            <a:noAutofit/>
          </a:bodyPr>
          <a:lstStyle/>
          <a:p>
            <a:r>
              <a:rPr lang="en-US" sz="4800" dirty="0">
                <a:latin typeface="Times New Roman" panose="02020603050405020304" pitchFamily="18" charset="0"/>
                <a:cs typeface="Times New Roman" panose="02020603050405020304" pitchFamily="18" charset="0"/>
              </a:rPr>
              <a:t>IMAGE CAPTIONING USING BLIP2 A TRANSFORMER-BASED VISION</a:t>
            </a:r>
            <a:br>
              <a:rPr lang="en-US" sz="4800" dirty="0">
                <a:latin typeface="Times New Roman" panose="02020603050405020304" pitchFamily="18" charset="0"/>
                <a:cs typeface="Times New Roman" panose="02020603050405020304" pitchFamily="18" charset="0"/>
              </a:rPr>
            </a:br>
            <a:r>
              <a:rPr lang="en-US" sz="4800" dirty="0">
                <a:latin typeface="Times New Roman" panose="02020603050405020304" pitchFamily="18" charset="0"/>
                <a:cs typeface="Times New Roman" panose="02020603050405020304" pitchFamily="18" charset="0"/>
              </a:rPr>
              <a:t>LANGUAGE APPROACH</a:t>
            </a:r>
            <a:endParaRPr lang="en-IN" sz="48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D7B74107-F5FB-A84D-6D5A-DA66C1CD2724}"/>
              </a:ext>
            </a:extLst>
          </p:cNvPr>
          <p:cNvSpPr>
            <a:spLocks noGrp="1"/>
          </p:cNvSpPr>
          <p:nvPr>
            <p:ph type="subTitle" idx="1"/>
          </p:nvPr>
        </p:nvSpPr>
        <p:spPr>
          <a:xfrm>
            <a:off x="990314" y="4093537"/>
            <a:ext cx="3664689" cy="2238153"/>
          </a:xfrm>
        </p:spPr>
        <p:txBody>
          <a:bodyPr/>
          <a:lstStyle/>
          <a:p>
            <a:pPr algn="l"/>
            <a:r>
              <a:rPr lang="en-IN" dirty="0"/>
              <a:t>BATCH-81</a:t>
            </a:r>
            <a:br>
              <a:rPr lang="en-IN" dirty="0"/>
            </a:br>
            <a:r>
              <a:rPr lang="en-IN" dirty="0"/>
              <a:t>221FA04420-T.Bhargavi</a:t>
            </a:r>
          </a:p>
          <a:p>
            <a:pPr algn="l"/>
            <a:r>
              <a:rPr lang="en-IN" dirty="0"/>
              <a:t>221FA04425-S.Charishma</a:t>
            </a:r>
          </a:p>
        </p:txBody>
      </p:sp>
      <p:sp>
        <p:nvSpPr>
          <p:cNvPr id="4" name="TextBox 3">
            <a:extLst>
              <a:ext uri="{FF2B5EF4-FFF2-40B4-BE49-F238E27FC236}">
                <a16:creationId xmlns:a16="http://schemas.microsoft.com/office/drawing/2014/main" id="{691E9352-BA7F-4038-45E1-A6D0DDFF4252}"/>
              </a:ext>
            </a:extLst>
          </p:cNvPr>
          <p:cNvSpPr txBox="1"/>
          <p:nvPr/>
        </p:nvSpPr>
        <p:spPr>
          <a:xfrm>
            <a:off x="8584019" y="4146755"/>
            <a:ext cx="2381693" cy="830997"/>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GUIDE:</a:t>
            </a:r>
          </a:p>
          <a:p>
            <a:r>
              <a:rPr lang="en-IN" sz="2400" dirty="0" err="1">
                <a:latin typeface="Times New Roman" panose="02020603050405020304" pitchFamily="18" charset="0"/>
                <a:cs typeface="Times New Roman" panose="02020603050405020304" pitchFamily="18" charset="0"/>
              </a:rPr>
              <a:t>Dr.O.BHASKAR</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6509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down)">
                                      <p:cBhvr>
                                        <p:cTn id="10" dur="500"/>
                                        <p:tgtEl>
                                          <p:spTgt spid="3">
                                            <p:txEl>
                                              <p:pRg st="0" end="0"/>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wipe(down)">
                                      <p:cBhvr>
                                        <p:cTn id="13" dur="500"/>
                                        <p:tgtEl>
                                          <p:spTgt spid="3">
                                            <p:txEl>
                                              <p:pRg st="1" end="1"/>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6799E713-B22A-762A-4945-0E627A2BA13F}"/>
              </a:ext>
            </a:extLst>
          </p:cNvPr>
          <p:cNvGraphicFramePr>
            <a:graphicFrameLocks noGrp="1"/>
          </p:cNvGraphicFramePr>
          <p:nvPr>
            <p:ph idx="1"/>
            <p:extLst>
              <p:ext uri="{D42A27DB-BD31-4B8C-83A1-F6EECF244321}">
                <p14:modId xmlns:p14="http://schemas.microsoft.com/office/powerpoint/2010/main" val="541427517"/>
              </p:ext>
            </p:extLst>
          </p:nvPr>
        </p:nvGraphicFramePr>
        <p:xfrm>
          <a:off x="1477926" y="701677"/>
          <a:ext cx="9452345" cy="5560278"/>
        </p:xfrm>
        <a:graphic>
          <a:graphicData uri="http://schemas.openxmlformats.org/drawingml/2006/table">
            <a:tbl>
              <a:tblPr>
                <a:tableStyleId>{69CF1AB2-1976-4502-BF36-3FF5EA218861}</a:tableStyleId>
              </a:tblPr>
              <a:tblGrid>
                <a:gridCol w="515582">
                  <a:extLst>
                    <a:ext uri="{9D8B030D-6E8A-4147-A177-3AD203B41FA5}">
                      <a16:colId xmlns:a16="http://schemas.microsoft.com/office/drawing/2014/main" val="2869782426"/>
                    </a:ext>
                  </a:extLst>
                </a:gridCol>
                <a:gridCol w="2635199">
                  <a:extLst>
                    <a:ext uri="{9D8B030D-6E8A-4147-A177-3AD203B41FA5}">
                      <a16:colId xmlns:a16="http://schemas.microsoft.com/office/drawing/2014/main" val="180069315"/>
                    </a:ext>
                  </a:extLst>
                </a:gridCol>
                <a:gridCol w="1575391">
                  <a:extLst>
                    <a:ext uri="{9D8B030D-6E8A-4147-A177-3AD203B41FA5}">
                      <a16:colId xmlns:a16="http://schemas.microsoft.com/office/drawing/2014/main" val="1354779410"/>
                    </a:ext>
                  </a:extLst>
                </a:gridCol>
                <a:gridCol w="1575391">
                  <a:extLst>
                    <a:ext uri="{9D8B030D-6E8A-4147-A177-3AD203B41FA5}">
                      <a16:colId xmlns:a16="http://schemas.microsoft.com/office/drawing/2014/main" val="3476401417"/>
                    </a:ext>
                  </a:extLst>
                </a:gridCol>
                <a:gridCol w="1575391">
                  <a:extLst>
                    <a:ext uri="{9D8B030D-6E8A-4147-A177-3AD203B41FA5}">
                      <a16:colId xmlns:a16="http://schemas.microsoft.com/office/drawing/2014/main" val="601854968"/>
                    </a:ext>
                  </a:extLst>
                </a:gridCol>
                <a:gridCol w="1575391">
                  <a:extLst>
                    <a:ext uri="{9D8B030D-6E8A-4147-A177-3AD203B41FA5}">
                      <a16:colId xmlns:a16="http://schemas.microsoft.com/office/drawing/2014/main" val="1360929021"/>
                    </a:ext>
                  </a:extLst>
                </a:gridCol>
              </a:tblGrid>
              <a:tr h="477204">
                <a:tc>
                  <a:txBody>
                    <a:bodyPr/>
                    <a:lstStyle/>
                    <a:p>
                      <a:pPr algn="ctr">
                        <a:buNone/>
                      </a:pPr>
                      <a:r>
                        <a:rPr lang="en-IN" sz="1200">
                          <a:latin typeface="Times New Roman" panose="02020603050405020304" pitchFamily="18" charset="0"/>
                          <a:cs typeface="Times New Roman" panose="02020603050405020304" pitchFamily="18" charset="0"/>
                        </a:rPr>
                        <a:t>S.No</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Objective</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Dataset(s) Used</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Approach / Methodology</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Limitations</a:t>
                      </a:r>
                    </a:p>
                  </a:txBody>
                  <a:tcPr marL="48029" marR="48029" marT="24014" marB="24014" anchor="ctr"/>
                </a:tc>
                <a:tc>
                  <a:txBody>
                    <a:bodyPr/>
                    <a:lstStyle/>
                    <a:p>
                      <a:pPr algn="ctr">
                        <a:buNone/>
                      </a:pPr>
                      <a:r>
                        <a:rPr lang="en-IN" sz="1200" dirty="0">
                          <a:latin typeface="Times New Roman" panose="02020603050405020304" pitchFamily="18" charset="0"/>
                          <a:cs typeface="Times New Roman" panose="02020603050405020304" pitchFamily="18" charset="0"/>
                        </a:rPr>
                        <a:t>Accuracy / Performance </a:t>
                      </a:r>
                    </a:p>
                  </a:txBody>
                  <a:tcPr marL="48029" marR="48029" marT="24014" marB="24014" anchor="ctr"/>
                </a:tc>
                <a:extLst>
                  <a:ext uri="{0D108BD9-81ED-4DB2-BD59-A6C34878D82A}">
                    <a16:rowId xmlns:a16="http://schemas.microsoft.com/office/drawing/2014/main" val="1159253618"/>
                  </a:ext>
                </a:extLst>
              </a:tr>
              <a:tr h="774543">
                <a:tc>
                  <a:txBody>
                    <a:bodyPr/>
                    <a:lstStyle/>
                    <a:p>
                      <a:pPr algn="ctr">
                        <a:buNone/>
                      </a:pPr>
                      <a:r>
                        <a:rPr lang="en-IN" sz="1200">
                          <a:latin typeface="Times New Roman" panose="02020603050405020304" pitchFamily="18" charset="0"/>
                          <a:cs typeface="Times New Roman" panose="02020603050405020304" pitchFamily="18" charset="0"/>
                        </a:rPr>
                        <a:t>10</a:t>
                      </a:r>
                    </a:p>
                  </a:txBody>
                  <a:tcPr marL="48029" marR="48029" marT="24014" marB="24014" anchor="ctr"/>
                </a:tc>
                <a:tc>
                  <a:txBody>
                    <a:bodyPr/>
                    <a:lstStyle/>
                    <a:p>
                      <a:pPr algn="ctr">
                        <a:buNone/>
                      </a:pPr>
                      <a:r>
                        <a:rPr lang="en-US" sz="1200">
                          <a:latin typeface="Times New Roman" panose="02020603050405020304" pitchFamily="18" charset="0"/>
                          <a:cs typeface="Times New Roman" panose="02020603050405020304" pitchFamily="18" charset="0"/>
                        </a:rPr>
                        <a:t>Improve RS image–text retrieval using richer captions.</a:t>
                      </a:r>
                    </a:p>
                  </a:txBody>
                  <a:tcPr marL="48029" marR="48029" marT="24014" marB="24014" anchor="ctr"/>
                </a:tc>
                <a:tc>
                  <a:txBody>
                    <a:bodyPr/>
                    <a:lstStyle/>
                    <a:p>
                      <a:pPr algn="ctr">
                        <a:buNone/>
                      </a:pPr>
                      <a:r>
                        <a:rPr lang="en-IN" sz="1200" dirty="0">
                          <a:latin typeface="Times New Roman" panose="02020603050405020304" pitchFamily="18" charset="0"/>
                          <a:cs typeface="Times New Roman" panose="02020603050405020304" pitchFamily="18" charset="0"/>
                        </a:rPr>
                        <a:t>GLRS, RSICD, RSITMD, UCM</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MLLM global + local captions → LLM fusion → fine-tuned RS-CLIP.</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Caption hallucination risk.</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Better than SoTA retrieval models.</a:t>
                      </a:r>
                    </a:p>
                  </a:txBody>
                  <a:tcPr marL="48029" marR="48029" marT="24014" marB="24014" anchor="ctr"/>
                </a:tc>
                <a:extLst>
                  <a:ext uri="{0D108BD9-81ED-4DB2-BD59-A6C34878D82A}">
                    <a16:rowId xmlns:a16="http://schemas.microsoft.com/office/drawing/2014/main" val="2918462005"/>
                  </a:ext>
                </a:extLst>
              </a:tr>
              <a:tr h="1049850">
                <a:tc>
                  <a:txBody>
                    <a:bodyPr/>
                    <a:lstStyle/>
                    <a:p>
                      <a:pPr algn="ctr">
                        <a:buNone/>
                      </a:pPr>
                      <a:r>
                        <a:rPr lang="en-IN" sz="1200" dirty="0">
                          <a:latin typeface="Times New Roman" panose="02020603050405020304" pitchFamily="18" charset="0"/>
                          <a:cs typeface="Times New Roman" panose="02020603050405020304" pitchFamily="18" charset="0"/>
                        </a:rPr>
                        <a:t>11</a:t>
                      </a:r>
                    </a:p>
                  </a:txBody>
                  <a:tcPr marL="48029" marR="48029" marT="24014" marB="24014" anchor="ctr"/>
                </a:tc>
                <a:tc>
                  <a:txBody>
                    <a:bodyPr/>
                    <a:lstStyle/>
                    <a:p>
                      <a:pPr algn="ctr">
                        <a:buNone/>
                      </a:pPr>
                      <a:r>
                        <a:rPr lang="en-US" sz="1200">
                          <a:latin typeface="Times New Roman" panose="02020603050405020304" pitchFamily="18" charset="0"/>
                          <a:cs typeface="Times New Roman" panose="02020603050405020304" pitchFamily="18" charset="0"/>
                        </a:rPr>
                        <a:t>Reduce parameters and computation for CLIP-based captioning in digital media art.</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MS-COCO</a:t>
                      </a:r>
                    </a:p>
                  </a:txBody>
                  <a:tcPr marL="48029" marR="48029" marT="24014" marB="24014" anchor="ctr"/>
                </a:tc>
                <a:tc>
                  <a:txBody>
                    <a:bodyPr/>
                    <a:lstStyle/>
                    <a:p>
                      <a:pPr algn="ctr">
                        <a:buNone/>
                      </a:pPr>
                      <a:r>
                        <a:rPr lang="en-US" sz="1200">
                          <a:latin typeface="Times New Roman" panose="02020603050405020304" pitchFamily="18" charset="0"/>
                          <a:cs typeface="Times New Roman" panose="02020603050405020304" pitchFamily="18" charset="0"/>
                        </a:rPr>
                        <a:t>New Multi-modal Fusion Attention + Transformer-Fusion-CLIP + enhanced beam search.</a:t>
                      </a:r>
                    </a:p>
                  </a:txBody>
                  <a:tcPr marL="48029" marR="48029" marT="24014" marB="24014" anchor="ctr"/>
                </a:tc>
                <a:tc>
                  <a:txBody>
                    <a:bodyPr/>
                    <a:lstStyle/>
                    <a:p>
                      <a:pPr algn="ctr">
                        <a:buNone/>
                      </a:pPr>
                      <a:r>
                        <a:rPr lang="en-US" sz="1200">
                          <a:latin typeface="Times New Roman" panose="02020603050405020304" pitchFamily="18" charset="0"/>
                          <a:cs typeface="Times New Roman" panose="02020603050405020304" pitchFamily="18" charset="0"/>
                        </a:rPr>
                        <a:t>Still depends on CLIP representations.</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8× faster; &gt;50% fewer parameters.</a:t>
                      </a:r>
                    </a:p>
                  </a:txBody>
                  <a:tcPr marL="48029" marR="48029" marT="24014" marB="24014" anchor="ctr"/>
                </a:tc>
                <a:extLst>
                  <a:ext uri="{0D108BD9-81ED-4DB2-BD59-A6C34878D82A}">
                    <a16:rowId xmlns:a16="http://schemas.microsoft.com/office/drawing/2014/main" val="512938389"/>
                  </a:ext>
                </a:extLst>
              </a:tr>
              <a:tr h="1137955">
                <a:tc>
                  <a:txBody>
                    <a:bodyPr/>
                    <a:lstStyle/>
                    <a:p>
                      <a:pPr algn="ctr">
                        <a:buNone/>
                      </a:pPr>
                      <a:r>
                        <a:rPr lang="en-IN" sz="1200">
                          <a:latin typeface="Times New Roman" panose="02020603050405020304" pitchFamily="18" charset="0"/>
                          <a:cs typeface="Times New Roman" panose="02020603050405020304" pitchFamily="18" charset="0"/>
                        </a:rPr>
                        <a:t>12</a:t>
                      </a:r>
                    </a:p>
                  </a:txBody>
                  <a:tcPr marL="48029" marR="48029" marT="24014" marB="24014" anchor="ctr"/>
                </a:tc>
                <a:tc>
                  <a:txBody>
                    <a:bodyPr/>
                    <a:lstStyle/>
                    <a:p>
                      <a:pPr algn="ctr">
                        <a:buNone/>
                      </a:pPr>
                      <a:r>
                        <a:rPr lang="en-US" sz="1200" dirty="0">
                          <a:latin typeface="Times New Roman" panose="02020603050405020304" pitchFamily="18" charset="0"/>
                          <a:cs typeface="Times New Roman" panose="02020603050405020304" pitchFamily="18" charset="0"/>
                        </a:rPr>
                        <a:t>Improve RS captioning via bidirectional cross-modal interaction.</a:t>
                      </a:r>
                    </a:p>
                  </a:txBody>
                  <a:tcPr marL="48029" marR="48029" marT="24014" marB="24014" anchor="ctr"/>
                </a:tc>
                <a:tc>
                  <a:txBody>
                    <a:bodyPr/>
                    <a:lstStyle/>
                    <a:p>
                      <a:pPr algn="ctr">
                        <a:buNone/>
                      </a:pPr>
                      <a:r>
                        <a:rPr lang="en-IN" sz="1200" dirty="0">
                          <a:latin typeface="Times New Roman" panose="02020603050405020304" pitchFamily="18" charset="0"/>
                          <a:cs typeface="Times New Roman" panose="02020603050405020304" pitchFamily="18" charset="0"/>
                        </a:rPr>
                        <a:t>UCM, Sydney, NWPU</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Bidirectional cross-modality Transformer + cyclic joint representation + multi-level feature fusion.</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Transformer complexity.</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BLEU-1 ≈ 92–95%.</a:t>
                      </a:r>
                    </a:p>
                  </a:txBody>
                  <a:tcPr marL="48029" marR="48029" marT="24014" marB="24014" anchor="ctr"/>
                </a:tc>
                <a:extLst>
                  <a:ext uri="{0D108BD9-81ED-4DB2-BD59-A6C34878D82A}">
                    <a16:rowId xmlns:a16="http://schemas.microsoft.com/office/drawing/2014/main" val="3560328562"/>
                  </a:ext>
                </a:extLst>
              </a:tr>
              <a:tr h="1336173">
                <a:tc>
                  <a:txBody>
                    <a:bodyPr/>
                    <a:lstStyle/>
                    <a:p>
                      <a:pPr algn="ctr">
                        <a:buNone/>
                      </a:pPr>
                      <a:r>
                        <a:rPr lang="en-IN" sz="1200">
                          <a:latin typeface="Times New Roman" panose="02020603050405020304" pitchFamily="18" charset="0"/>
                          <a:cs typeface="Times New Roman" panose="02020603050405020304" pitchFamily="18" charset="0"/>
                        </a:rPr>
                        <a:t>13</a:t>
                      </a:r>
                    </a:p>
                  </a:txBody>
                  <a:tcPr marL="48029" marR="48029" marT="24014" marB="24014" anchor="ctr"/>
                </a:tc>
                <a:tc>
                  <a:txBody>
                    <a:bodyPr/>
                    <a:lstStyle/>
                    <a:p>
                      <a:pPr algn="ctr">
                        <a:buNone/>
                      </a:pPr>
                      <a:r>
                        <a:rPr lang="en-US" sz="1200">
                          <a:latin typeface="Times New Roman" panose="02020603050405020304" pitchFamily="18" charset="0"/>
                          <a:cs typeface="Times New Roman" panose="02020603050405020304" pitchFamily="18" charset="0"/>
                        </a:rPr>
                        <a:t>Incorporate object </a:t>
                      </a:r>
                      <a:r>
                        <a:rPr lang="en-US" sz="1200" b="1">
                          <a:latin typeface="Times New Roman" panose="02020603050405020304" pitchFamily="18" charset="0"/>
                          <a:cs typeface="Times New Roman" panose="02020603050405020304" pitchFamily="18" charset="0"/>
                        </a:rPr>
                        <a:t>relative size</a:t>
                      </a:r>
                      <a:r>
                        <a:rPr lang="en-US" sz="1200">
                          <a:latin typeface="Times New Roman" panose="02020603050405020304" pitchFamily="18" charset="0"/>
                          <a:cs typeface="Times New Roman" panose="02020603050405020304" pitchFamily="18" charset="0"/>
                        </a:rPr>
                        <a:t> into RS captions.</a:t>
                      </a:r>
                    </a:p>
                  </a:txBody>
                  <a:tcPr marL="48029" marR="48029" marT="24014" marB="24014" anchor="ctr"/>
                </a:tc>
                <a:tc>
                  <a:txBody>
                    <a:bodyPr/>
                    <a:lstStyle/>
                    <a:p>
                      <a:pPr algn="ctr">
                        <a:buNone/>
                      </a:pPr>
                      <a:r>
                        <a:rPr lang="en-US" sz="1200">
                          <a:latin typeface="Times New Roman" panose="02020603050405020304" pitchFamily="18" charset="0"/>
                          <a:cs typeface="Times New Roman" panose="02020603050405020304" pitchFamily="18" charset="0"/>
                        </a:rPr>
                        <a:t>UCM, Sydney, RSICD + extended sets</a:t>
                      </a:r>
                    </a:p>
                  </a:txBody>
                  <a:tcPr marL="48029" marR="48029" marT="24014" marB="24014" anchor="ctr"/>
                </a:tc>
                <a:tc>
                  <a:txBody>
                    <a:bodyPr/>
                    <a:lstStyle/>
                    <a:p>
                      <a:pPr algn="ctr">
                        <a:buNone/>
                      </a:pPr>
                      <a:r>
                        <a:rPr lang="en-US" sz="1200">
                          <a:latin typeface="Times New Roman" panose="02020603050405020304" pitchFamily="18" charset="0"/>
                          <a:cs typeface="Times New Roman" panose="02020603050405020304" pitchFamily="18" charset="0"/>
                        </a:rPr>
                        <a:t>Object size estimation + graph construction + GCN + caption generator + SizeNum-METEOR metric.</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Needs extra size annotations.</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Best on size-aware metrics.</a:t>
                      </a:r>
                    </a:p>
                  </a:txBody>
                  <a:tcPr marL="48029" marR="48029" marT="24014" marB="24014" anchor="ctr"/>
                </a:tc>
                <a:extLst>
                  <a:ext uri="{0D108BD9-81ED-4DB2-BD59-A6C34878D82A}">
                    <a16:rowId xmlns:a16="http://schemas.microsoft.com/office/drawing/2014/main" val="2008055083"/>
                  </a:ext>
                </a:extLst>
              </a:tr>
              <a:tr h="774543">
                <a:tc>
                  <a:txBody>
                    <a:bodyPr/>
                    <a:lstStyle/>
                    <a:p>
                      <a:pPr algn="ctr">
                        <a:buNone/>
                      </a:pPr>
                      <a:r>
                        <a:rPr lang="en-IN" sz="1200">
                          <a:latin typeface="Times New Roman" panose="02020603050405020304" pitchFamily="18" charset="0"/>
                          <a:cs typeface="Times New Roman" panose="02020603050405020304" pitchFamily="18" charset="0"/>
                        </a:rPr>
                        <a:t>14</a:t>
                      </a:r>
                    </a:p>
                  </a:txBody>
                  <a:tcPr marL="48029" marR="48029" marT="24014" marB="24014" anchor="ctr"/>
                </a:tc>
                <a:tc>
                  <a:txBody>
                    <a:bodyPr/>
                    <a:lstStyle/>
                    <a:p>
                      <a:pPr algn="ctr">
                        <a:buNone/>
                      </a:pPr>
                      <a:r>
                        <a:rPr lang="en-US" sz="1200">
                          <a:latin typeface="Times New Roman" panose="02020603050405020304" pitchFamily="18" charset="0"/>
                          <a:cs typeface="Times New Roman" panose="02020603050405020304" pitchFamily="18" charset="0"/>
                        </a:rPr>
                        <a:t>Exploit unlabeled data for semi-supervised RS captioning.</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Sydney, UCM, RSICD</a:t>
                      </a:r>
                    </a:p>
                  </a:txBody>
                  <a:tcPr marL="48029" marR="48029" marT="24014" marB="24014" anchor="ctr"/>
                </a:tc>
                <a:tc>
                  <a:txBody>
                    <a:bodyPr/>
                    <a:lstStyle/>
                    <a:p>
                      <a:pPr algn="ctr">
                        <a:buNone/>
                      </a:pPr>
                      <a:r>
                        <a:rPr lang="en-US" sz="1200">
                          <a:latin typeface="Times New Roman" panose="02020603050405020304" pitchFamily="18" charset="0"/>
                          <a:cs typeface="Times New Roman" panose="02020603050405020304" pitchFamily="18" charset="0"/>
                        </a:rPr>
                        <a:t>CLIP-based caption quality scoring → tri-level pseudo-supervision.</a:t>
                      </a:r>
                    </a:p>
                  </a:txBody>
                  <a:tcPr marL="48029" marR="48029" marT="24014" marB="24014" anchor="ctr"/>
                </a:tc>
                <a:tc>
                  <a:txBody>
                    <a:bodyPr/>
                    <a:lstStyle/>
                    <a:p>
                      <a:pPr algn="ctr">
                        <a:buNone/>
                      </a:pPr>
                      <a:r>
                        <a:rPr lang="en-IN" sz="1200">
                          <a:latin typeface="Times New Roman" panose="02020603050405020304" pitchFamily="18" charset="0"/>
                          <a:cs typeface="Times New Roman" panose="02020603050405020304" pitchFamily="18" charset="0"/>
                        </a:rPr>
                        <a:t>Depends on CLIP alignment quality.</a:t>
                      </a:r>
                    </a:p>
                  </a:txBody>
                  <a:tcPr marL="48029" marR="48029" marT="24014" marB="24014" anchor="ctr"/>
                </a:tc>
                <a:tc>
                  <a:txBody>
                    <a:bodyPr/>
                    <a:lstStyle/>
                    <a:p>
                      <a:pPr algn="ctr">
                        <a:buNone/>
                      </a:pPr>
                      <a:r>
                        <a:rPr lang="en-IN" sz="1200" dirty="0">
                          <a:latin typeface="Times New Roman" panose="02020603050405020304" pitchFamily="18" charset="0"/>
                          <a:cs typeface="Times New Roman" panose="02020603050405020304" pitchFamily="18" charset="0"/>
                        </a:rPr>
                        <a:t>Consistent gains over supervised.</a:t>
                      </a:r>
                    </a:p>
                  </a:txBody>
                  <a:tcPr marL="48029" marR="48029" marT="24014" marB="24014" anchor="ctr"/>
                </a:tc>
                <a:extLst>
                  <a:ext uri="{0D108BD9-81ED-4DB2-BD59-A6C34878D82A}">
                    <a16:rowId xmlns:a16="http://schemas.microsoft.com/office/drawing/2014/main" val="447668509"/>
                  </a:ext>
                </a:extLst>
              </a:tr>
            </a:tbl>
          </a:graphicData>
        </a:graphic>
      </p:graphicFrame>
    </p:spTree>
    <p:extLst>
      <p:ext uri="{BB962C8B-B14F-4D97-AF65-F5344CB8AC3E}">
        <p14:creationId xmlns:p14="http://schemas.microsoft.com/office/powerpoint/2010/main" val="407028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47C69-0698-669D-4CCD-AB610CBB46C4}"/>
              </a:ext>
            </a:extLst>
          </p:cNvPr>
          <p:cNvSpPr>
            <a:spLocks noGrp="1"/>
          </p:cNvSpPr>
          <p:nvPr>
            <p:ph type="title"/>
          </p:nvPr>
        </p:nvSpPr>
        <p:spPr>
          <a:xfrm>
            <a:off x="838200" y="365126"/>
            <a:ext cx="10515600" cy="829830"/>
          </a:xfrm>
        </p:spPr>
        <p:txBody>
          <a:bodyPr/>
          <a:lstStyle/>
          <a:p>
            <a:pPr algn="ctr"/>
            <a:r>
              <a:rPr lang="en-IN" dirty="0"/>
              <a:t>BASE </a:t>
            </a:r>
            <a:r>
              <a:rPr lang="en-IN"/>
              <a:t>PAPER </a:t>
            </a:r>
            <a:endParaRPr lang="en-IN" dirty="0"/>
          </a:p>
        </p:txBody>
      </p:sp>
      <p:pic>
        <p:nvPicPr>
          <p:cNvPr id="5" name="Content Placeholder 4">
            <a:extLst>
              <a:ext uri="{FF2B5EF4-FFF2-40B4-BE49-F238E27FC236}">
                <a16:creationId xmlns:a16="http://schemas.microsoft.com/office/drawing/2014/main" id="{C99F44E0-9994-6D3F-D08F-3D4CD82053BF}"/>
              </a:ext>
            </a:extLst>
          </p:cNvPr>
          <p:cNvPicPr>
            <a:picLocks noGrp="1" noChangeAspect="1"/>
          </p:cNvPicPr>
          <p:nvPr>
            <p:ph idx="1"/>
          </p:nvPr>
        </p:nvPicPr>
        <p:blipFill>
          <a:blip r:embed="rId2"/>
          <a:srcRect l="24443" t="14277" r="26075" b="5849"/>
          <a:stretch>
            <a:fillRect/>
          </a:stretch>
        </p:blipFill>
        <p:spPr>
          <a:xfrm>
            <a:off x="1714500" y="1423554"/>
            <a:ext cx="7865919" cy="4800599"/>
          </a:xfrm>
          <a:prstGeom prst="rect">
            <a:avLst/>
          </a:prstGeom>
        </p:spPr>
      </p:pic>
    </p:spTree>
    <p:extLst>
      <p:ext uri="{BB962C8B-B14F-4D97-AF65-F5344CB8AC3E}">
        <p14:creationId xmlns:p14="http://schemas.microsoft.com/office/powerpoint/2010/main" val="3243908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CC9469-FBC2-7EF6-BFFA-5B1C650F1B3F}"/>
              </a:ext>
            </a:extLst>
          </p:cNvPr>
          <p:cNvSpPr>
            <a:spLocks noGrp="1"/>
          </p:cNvSpPr>
          <p:nvPr>
            <p:ph type="title"/>
          </p:nvPr>
        </p:nvSpPr>
        <p:spPr/>
        <p:txBody>
          <a:bodyPr>
            <a:normAutofit/>
          </a:bodyPr>
          <a:lstStyle/>
          <a:p>
            <a:r>
              <a:rPr lang="en-IN" sz="4000" b="1" dirty="0">
                <a:latin typeface="Times New Roman" panose="02020603050405020304" pitchFamily="18" charset="0"/>
                <a:cs typeface="Times New Roman" panose="02020603050405020304" pitchFamily="18" charset="0"/>
              </a:rPr>
              <a:t>CNN (Convolutional Neural Network)</a:t>
            </a:r>
            <a:endParaRPr lang="en-IN" sz="4000" dirty="0"/>
          </a:p>
        </p:txBody>
      </p:sp>
      <p:sp>
        <p:nvSpPr>
          <p:cNvPr id="3" name="Content Placeholder 2">
            <a:extLst>
              <a:ext uri="{FF2B5EF4-FFF2-40B4-BE49-F238E27FC236}">
                <a16:creationId xmlns:a16="http://schemas.microsoft.com/office/drawing/2014/main" id="{1E0034A1-92AA-CC2F-C4D9-7A280C151C2D}"/>
              </a:ext>
            </a:extLst>
          </p:cNvPr>
          <p:cNvSpPr>
            <a:spLocks noGrp="1"/>
          </p:cNvSpPr>
          <p:nvPr>
            <p:ph idx="1"/>
          </p:nvPr>
        </p:nvSpPr>
        <p:spPr/>
        <p:txBody>
          <a:bodyPr>
            <a:normAutofit/>
          </a:bodyPr>
          <a:lstStyle/>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A </a:t>
            </a:r>
            <a:r>
              <a:rPr lang="en-US" b="1" dirty="0">
                <a:latin typeface="Times New Roman" panose="02020603050405020304" pitchFamily="18" charset="0"/>
                <a:cs typeface="Times New Roman" panose="02020603050405020304" pitchFamily="18" charset="0"/>
              </a:rPr>
              <a:t>Convolutional Neural Network (CNN)</a:t>
            </a:r>
            <a:r>
              <a:rPr lang="en-US" dirty="0">
                <a:latin typeface="Times New Roman" panose="02020603050405020304" pitchFamily="18" charset="0"/>
                <a:cs typeface="Times New Roman" panose="02020603050405020304" pitchFamily="18" charset="0"/>
              </a:rPr>
              <a:t> is a </a:t>
            </a:r>
            <a:r>
              <a:rPr lang="en-US" b="1" dirty="0">
                <a:latin typeface="Times New Roman" panose="02020603050405020304" pitchFamily="18" charset="0"/>
                <a:cs typeface="Times New Roman" panose="02020603050405020304" pitchFamily="18" charset="0"/>
              </a:rPr>
              <a:t>deep learning model</a:t>
            </a:r>
            <a:r>
              <a:rPr lang="en-US" dirty="0">
                <a:latin typeface="Times New Roman" panose="02020603050405020304" pitchFamily="18" charset="0"/>
                <a:cs typeface="Times New Roman" panose="02020603050405020304" pitchFamily="18" charset="0"/>
              </a:rPr>
              <a:t> specifically designed to process </a:t>
            </a:r>
            <a:r>
              <a:rPr lang="en-US" b="1" dirty="0">
                <a:latin typeface="Times New Roman" panose="02020603050405020304" pitchFamily="18" charset="0"/>
                <a:cs typeface="Times New Roman" panose="02020603050405020304" pitchFamily="18" charset="0"/>
              </a:rPr>
              <a:t>grid-structured data such as images</a:t>
            </a:r>
            <a:r>
              <a:rPr lang="en-US" dirty="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It automatically learns </a:t>
            </a:r>
            <a:r>
              <a:rPr lang="en-US" b="1" dirty="0">
                <a:latin typeface="Times New Roman" panose="02020603050405020304" pitchFamily="18" charset="0"/>
                <a:cs typeface="Times New Roman" panose="02020603050405020304" pitchFamily="18" charset="0"/>
              </a:rPr>
              <a:t>spatial features</a:t>
            </a:r>
            <a:r>
              <a:rPr lang="en-US" dirty="0">
                <a:latin typeface="Times New Roman" panose="02020603050405020304" pitchFamily="18" charset="0"/>
                <a:cs typeface="Times New Roman" panose="02020603050405020304" pitchFamily="18" charset="0"/>
              </a:rPr>
              <a:t> like edges, textures, shapes, and objects using convolution operations.</a:t>
            </a:r>
          </a:p>
          <a:p>
            <a:pPr marL="285750" indent="-285750">
              <a:buFont typeface="Wingdings" panose="05000000000000000000" pitchFamily="2" charset="2"/>
              <a:buChar char="ü"/>
            </a:pPr>
            <a:r>
              <a:rPr lang="en-IN" dirty="0">
                <a:latin typeface="Times New Roman" panose="02020603050405020304" pitchFamily="18" charset="0"/>
                <a:cs typeface="Times New Roman" panose="02020603050405020304" pitchFamily="18" charset="0"/>
              </a:rPr>
              <a:t>How CNN Works</a:t>
            </a:r>
          </a:p>
          <a:p>
            <a:pPr marL="571500" indent="-571500">
              <a:buFont typeface="+mj-lt"/>
              <a:buAutoNum type="romanLcPeriod"/>
            </a:pPr>
            <a:r>
              <a:rPr lang="en-US" dirty="0">
                <a:latin typeface="Times New Roman" panose="02020603050405020304" pitchFamily="18" charset="0"/>
                <a:cs typeface="Times New Roman" panose="02020603050405020304" pitchFamily="18" charset="0"/>
              </a:rPr>
              <a:t>Applies </a:t>
            </a:r>
            <a:r>
              <a:rPr lang="en-US" b="1" dirty="0">
                <a:latin typeface="Times New Roman" panose="02020603050405020304" pitchFamily="18" charset="0"/>
                <a:cs typeface="Times New Roman" panose="02020603050405020304" pitchFamily="18" charset="0"/>
              </a:rPr>
              <a:t>convolution filters</a:t>
            </a:r>
            <a:r>
              <a:rPr lang="en-US" dirty="0">
                <a:latin typeface="Times New Roman" panose="02020603050405020304" pitchFamily="18" charset="0"/>
                <a:cs typeface="Times New Roman" panose="02020603050405020304" pitchFamily="18" charset="0"/>
              </a:rPr>
              <a:t> to extract features</a:t>
            </a:r>
          </a:p>
          <a:p>
            <a:pPr marL="571500" indent="-571500">
              <a:buFont typeface="+mj-lt"/>
              <a:buAutoNum type="romanLcPeriod"/>
            </a:pPr>
            <a:r>
              <a:rPr lang="en-US" dirty="0">
                <a:latin typeface="Times New Roman" panose="02020603050405020304" pitchFamily="18" charset="0"/>
                <a:cs typeface="Times New Roman" panose="02020603050405020304" pitchFamily="18" charset="0"/>
              </a:rPr>
              <a:t>Uses </a:t>
            </a:r>
            <a:r>
              <a:rPr lang="en-US" b="1" dirty="0">
                <a:latin typeface="Times New Roman" panose="02020603050405020304" pitchFamily="18" charset="0"/>
                <a:cs typeface="Times New Roman" panose="02020603050405020304" pitchFamily="18" charset="0"/>
              </a:rPr>
              <a:t>pooling</a:t>
            </a:r>
            <a:r>
              <a:rPr lang="en-US" dirty="0">
                <a:latin typeface="Times New Roman" panose="02020603050405020304" pitchFamily="18" charset="0"/>
                <a:cs typeface="Times New Roman" panose="02020603050405020304" pitchFamily="18" charset="0"/>
              </a:rPr>
              <a:t> to reduce dimensionality</a:t>
            </a:r>
          </a:p>
          <a:p>
            <a:pPr marL="571500" indent="-571500">
              <a:buFont typeface="+mj-lt"/>
              <a:buAutoNum type="romanLcPeriod"/>
            </a:pPr>
            <a:r>
              <a:rPr lang="en-US" dirty="0">
                <a:latin typeface="Times New Roman" panose="02020603050405020304" pitchFamily="18" charset="0"/>
                <a:cs typeface="Times New Roman" panose="02020603050405020304" pitchFamily="18" charset="0"/>
              </a:rPr>
              <a:t>Learns </a:t>
            </a:r>
            <a:r>
              <a:rPr lang="en-US" b="1" dirty="0">
                <a:latin typeface="Times New Roman" panose="02020603050405020304" pitchFamily="18" charset="0"/>
                <a:cs typeface="Times New Roman" panose="02020603050405020304" pitchFamily="18" charset="0"/>
              </a:rPr>
              <a:t>hierarchical patterns</a:t>
            </a:r>
            <a:r>
              <a:rPr lang="en-US" dirty="0">
                <a:latin typeface="Times New Roman" panose="02020603050405020304" pitchFamily="18" charset="0"/>
                <a:cs typeface="Times New Roman" panose="02020603050405020304" pitchFamily="18" charset="0"/>
              </a:rPr>
              <a:t> (edges → shapes → objects)</a:t>
            </a:r>
          </a:p>
        </p:txBody>
      </p:sp>
    </p:spTree>
    <p:extLst>
      <p:ext uri="{BB962C8B-B14F-4D97-AF65-F5344CB8AC3E}">
        <p14:creationId xmlns:p14="http://schemas.microsoft.com/office/powerpoint/2010/main" val="817190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down)">
                                      <p:cBhvr>
                                        <p:cTn id="10" dur="500"/>
                                        <p:tgtEl>
                                          <p:spTgt spid="3">
                                            <p:txEl>
                                              <p:pRg st="0" end="0"/>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wipe(down)">
                                      <p:cBhvr>
                                        <p:cTn id="13" dur="500"/>
                                        <p:tgtEl>
                                          <p:spTgt spid="3">
                                            <p:txEl>
                                              <p:pRg st="1" end="1"/>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wipe(down)">
                                      <p:cBhvr>
                                        <p:cTn id="16" dur="500"/>
                                        <p:tgtEl>
                                          <p:spTgt spid="3">
                                            <p:txEl>
                                              <p:pRg st="2" end="2"/>
                                            </p:tx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wipe(down)">
                                      <p:cBhvr>
                                        <p:cTn id="19" dur="500"/>
                                        <p:tgtEl>
                                          <p:spTgt spid="3">
                                            <p:txEl>
                                              <p:pRg st="3" end="3"/>
                                            </p:txEl>
                                          </p:spTgt>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wipe(down)">
                                      <p:cBhvr>
                                        <p:cTn id="22" dur="500"/>
                                        <p:tgtEl>
                                          <p:spTgt spid="3">
                                            <p:txEl>
                                              <p:pRg st="4" end="4"/>
                                            </p:txEl>
                                          </p:spTgt>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wipe(down)">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42313-5964-D664-4C43-6D83DC1AAD3F}"/>
              </a:ext>
            </a:extLst>
          </p:cNvPr>
          <p:cNvSpPr>
            <a:spLocks noGrp="1"/>
          </p:cNvSpPr>
          <p:nvPr>
            <p:ph type="title"/>
          </p:nvPr>
        </p:nvSpPr>
        <p:spPr/>
        <p:txBody>
          <a:bodyPr/>
          <a:lstStyle/>
          <a:p>
            <a:r>
              <a:rPr lang="en-IN" dirty="0" err="1"/>
              <a:t>ViT</a:t>
            </a:r>
            <a:r>
              <a:rPr lang="en-IN" dirty="0"/>
              <a:t> (Vision Transformer)</a:t>
            </a:r>
          </a:p>
        </p:txBody>
      </p:sp>
      <p:sp>
        <p:nvSpPr>
          <p:cNvPr id="3" name="Content Placeholder 2">
            <a:extLst>
              <a:ext uri="{FF2B5EF4-FFF2-40B4-BE49-F238E27FC236}">
                <a16:creationId xmlns:a16="http://schemas.microsoft.com/office/drawing/2014/main" id="{CAADCF0D-098B-BE27-F407-22F8E6F61D90}"/>
              </a:ext>
            </a:extLst>
          </p:cNvPr>
          <p:cNvSpPr>
            <a:spLocks noGrp="1"/>
          </p:cNvSpPr>
          <p:nvPr>
            <p:ph idx="1"/>
          </p:nvPr>
        </p:nvSpPr>
        <p:spPr>
          <a:xfrm>
            <a:off x="838200" y="1784206"/>
            <a:ext cx="10515600" cy="4486275"/>
          </a:xfrm>
        </p:spPr>
        <p:txBody>
          <a:bodyPr/>
          <a:lstStyle/>
          <a:p>
            <a:pPr>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A Vision Transformer (</a:t>
            </a:r>
            <a:r>
              <a:rPr lang="en-US" dirty="0" err="1">
                <a:latin typeface="Times New Roman" panose="02020603050405020304" pitchFamily="18" charset="0"/>
                <a:cs typeface="Times New Roman" panose="02020603050405020304" pitchFamily="18" charset="0"/>
              </a:rPr>
              <a:t>ViT</a:t>
            </a:r>
            <a:r>
              <a:rPr lang="en-US" dirty="0">
                <a:latin typeface="Times New Roman" panose="02020603050405020304" pitchFamily="18" charset="0"/>
                <a:cs typeface="Times New Roman" panose="02020603050405020304" pitchFamily="18" charset="0"/>
              </a:rPr>
              <a:t>) is a transformer-based deep learning model that applies self-attention mechanisms to images by treating them as a sequence of patches, similar to words in NLP.</a:t>
            </a:r>
          </a:p>
          <a:p>
            <a:pPr>
              <a:buFont typeface="Wingdings" panose="05000000000000000000" pitchFamily="2" charset="2"/>
              <a:buChar char="ü"/>
            </a:pPr>
            <a:r>
              <a:rPr lang="en-IN" dirty="0">
                <a:latin typeface="Times New Roman" panose="02020603050405020304" pitchFamily="18" charset="0"/>
                <a:cs typeface="Times New Roman" panose="02020603050405020304" pitchFamily="18" charset="0"/>
              </a:rPr>
              <a:t>How </a:t>
            </a:r>
            <a:r>
              <a:rPr lang="en-IN" dirty="0" err="1">
                <a:latin typeface="Times New Roman" panose="02020603050405020304" pitchFamily="18" charset="0"/>
                <a:cs typeface="Times New Roman" panose="02020603050405020304" pitchFamily="18" charset="0"/>
              </a:rPr>
              <a:t>ViT</a:t>
            </a:r>
            <a:r>
              <a:rPr lang="en-IN" dirty="0">
                <a:latin typeface="Times New Roman" panose="02020603050405020304" pitchFamily="18" charset="0"/>
                <a:cs typeface="Times New Roman" panose="02020603050405020304" pitchFamily="18" charset="0"/>
              </a:rPr>
              <a:t> Works</a:t>
            </a:r>
          </a:p>
          <a:p>
            <a:pPr marL="571500" lvl="0" indent="-571500" eaLnBrk="0" fontAlgn="base" hangingPunct="0">
              <a:lnSpc>
                <a:spcPct val="100000"/>
              </a:lnSpc>
              <a:spcBef>
                <a:spcPct val="0"/>
              </a:spcBef>
              <a:spcAft>
                <a:spcPct val="0"/>
              </a:spcAft>
              <a:buFont typeface="+mj-lt"/>
              <a:buAutoNum type="romanLcPeriod"/>
            </a:pPr>
            <a:r>
              <a:rPr lang="en-US" altLang="en-US" dirty="0">
                <a:latin typeface="Times New Roman" panose="02020603050405020304" pitchFamily="18" charset="0"/>
                <a:cs typeface="Times New Roman" panose="02020603050405020304" pitchFamily="18" charset="0"/>
              </a:rPr>
              <a:t>Divides image into fixed-size patches</a:t>
            </a:r>
          </a:p>
          <a:p>
            <a:pPr marL="571500" lvl="0" indent="-571500" eaLnBrk="0" fontAlgn="base" hangingPunct="0">
              <a:lnSpc>
                <a:spcPct val="100000"/>
              </a:lnSpc>
              <a:spcBef>
                <a:spcPct val="0"/>
              </a:spcBef>
              <a:spcAft>
                <a:spcPct val="0"/>
              </a:spcAft>
              <a:buFont typeface="+mj-lt"/>
              <a:buAutoNum type="romanLcPeriod"/>
            </a:pPr>
            <a:r>
              <a:rPr lang="en-US" altLang="en-US" dirty="0">
                <a:latin typeface="Times New Roman" panose="02020603050405020304" pitchFamily="18" charset="0"/>
                <a:cs typeface="Times New Roman" panose="02020603050405020304" pitchFamily="18" charset="0"/>
              </a:rPr>
              <a:t>Converts patches into embeddings</a:t>
            </a:r>
          </a:p>
          <a:p>
            <a:pPr marL="571500" lvl="0" indent="-571500" eaLnBrk="0" fontAlgn="base" hangingPunct="0">
              <a:lnSpc>
                <a:spcPct val="100000"/>
              </a:lnSpc>
              <a:spcBef>
                <a:spcPct val="0"/>
              </a:spcBef>
              <a:spcAft>
                <a:spcPct val="0"/>
              </a:spcAft>
              <a:buFont typeface="+mj-lt"/>
              <a:buAutoNum type="romanLcPeriod"/>
            </a:pPr>
            <a:r>
              <a:rPr lang="en-US" altLang="en-US" dirty="0">
                <a:latin typeface="Times New Roman" panose="02020603050405020304" pitchFamily="18" charset="0"/>
                <a:cs typeface="Times New Roman" panose="02020603050405020304" pitchFamily="18" charset="0"/>
              </a:rPr>
              <a:t>Uses self-attention to learn relationships between patches</a:t>
            </a:r>
          </a:p>
          <a:p>
            <a:pPr marL="571500" lvl="0" indent="-571500" eaLnBrk="0" fontAlgn="base" hangingPunct="0">
              <a:lnSpc>
                <a:spcPct val="100000"/>
              </a:lnSpc>
              <a:spcBef>
                <a:spcPct val="0"/>
              </a:spcBef>
              <a:spcAft>
                <a:spcPct val="0"/>
              </a:spcAft>
              <a:buFont typeface="+mj-lt"/>
              <a:buAutoNum type="romanLcPeriod"/>
            </a:pPr>
            <a:r>
              <a:rPr lang="en-US" altLang="en-US" dirty="0">
                <a:latin typeface="Times New Roman" panose="02020603050405020304" pitchFamily="18" charset="0"/>
                <a:cs typeface="Times New Roman" panose="02020603050405020304" pitchFamily="18" charset="0"/>
              </a:rPr>
              <a:t>Processes the entire image globally</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0704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BA46E-5E85-0F18-9A41-4D9456238EDC}"/>
              </a:ext>
            </a:extLst>
          </p:cNvPr>
          <p:cNvSpPr>
            <a:spLocks noGrp="1"/>
          </p:cNvSpPr>
          <p:nvPr>
            <p:ph type="title"/>
          </p:nvPr>
        </p:nvSpPr>
        <p:spPr>
          <a:xfrm>
            <a:off x="838200" y="365126"/>
            <a:ext cx="10515600" cy="613070"/>
          </a:xfrm>
        </p:spPr>
        <p:txBody>
          <a:bodyPr>
            <a:normAutofit fontScale="90000"/>
          </a:bodyPr>
          <a:lstStyle/>
          <a:p>
            <a:pPr algn="ctr"/>
            <a:r>
              <a:rPr lang="en-IN" dirty="0"/>
              <a:t>METHODOLOGY</a:t>
            </a:r>
          </a:p>
        </p:txBody>
      </p:sp>
      <p:sp>
        <p:nvSpPr>
          <p:cNvPr id="5" name="AutoShape 2" descr="Generated image">
            <a:extLst>
              <a:ext uri="{FF2B5EF4-FFF2-40B4-BE49-F238E27FC236}">
                <a16:creationId xmlns:a16="http://schemas.microsoft.com/office/drawing/2014/main" id="{7CCBBEA1-9ECE-396C-CBBE-E4E8AE46283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D7E323EB-A1CE-3EFE-3E98-EEB394583ACE}"/>
              </a:ext>
            </a:extLst>
          </p:cNvPr>
          <p:cNvPicPr>
            <a:picLocks noChangeAspect="1"/>
          </p:cNvPicPr>
          <p:nvPr/>
        </p:nvPicPr>
        <p:blipFill>
          <a:blip r:embed="rId2"/>
          <a:stretch>
            <a:fillRect/>
          </a:stretch>
        </p:blipFill>
        <p:spPr>
          <a:xfrm>
            <a:off x="1098483" y="1464719"/>
            <a:ext cx="9690233" cy="4534133"/>
          </a:xfrm>
          <a:prstGeom prst="rect">
            <a:avLst/>
          </a:prstGeom>
        </p:spPr>
      </p:pic>
    </p:spTree>
    <p:extLst>
      <p:ext uri="{BB962C8B-B14F-4D97-AF65-F5344CB8AC3E}">
        <p14:creationId xmlns:p14="http://schemas.microsoft.com/office/powerpoint/2010/main" val="3035357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nodePh="1">
                                  <p:stCondLst>
                                    <p:cond delay="0"/>
                                  </p:stCondLst>
                                  <p:endCondLst>
                                    <p:cond evt="begin" delay="0">
                                      <p:tn val="8"/>
                                    </p:cond>
                                  </p:end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22" presetClass="entr" presetSubtype="4"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7713CF-FD70-4E83-6242-FF2A60DE0000}"/>
              </a:ext>
            </a:extLst>
          </p:cNvPr>
          <p:cNvSpPr>
            <a:spLocks noGrp="1"/>
          </p:cNvSpPr>
          <p:nvPr>
            <p:ph idx="1"/>
          </p:nvPr>
        </p:nvSpPr>
        <p:spPr>
          <a:xfrm>
            <a:off x="644236" y="789709"/>
            <a:ext cx="5818909" cy="5387254"/>
          </a:xfrm>
        </p:spPr>
        <p:txBody>
          <a:bodyPr>
            <a:normAutofit/>
          </a:bodyPr>
          <a:lstStyle/>
          <a:p>
            <a:pPr marL="0" indent="0" algn="just">
              <a:buNone/>
            </a:pPr>
            <a:r>
              <a:rPr lang="en-US" sz="2400" b="1" dirty="0"/>
              <a:t>1. MS-COCO Dataset</a:t>
            </a:r>
          </a:p>
          <a:p>
            <a:pPr marL="0" indent="0" algn="just">
              <a:buNone/>
            </a:pPr>
            <a:r>
              <a:rPr lang="en-US" sz="2400" dirty="0"/>
              <a:t>The MS-COCO (Microsoft Common Objects in Context) dataset is used in this project as the primary data source. It contains a large collection of real-world images with multiple human-annotated captions per image, covering diverse objects, scenes, and interactions. The availability of multiple reference captions makes MS-COCO suitable for training robust image captioning models and for evaluating caption quality using standard metrics.</a:t>
            </a:r>
          </a:p>
          <a:p>
            <a:pPr algn="just"/>
            <a:endParaRPr lang="en-IN" sz="2400" dirty="0"/>
          </a:p>
        </p:txBody>
      </p:sp>
      <p:pic>
        <p:nvPicPr>
          <p:cNvPr id="1026" name="Picture 2">
            <a:extLst>
              <a:ext uri="{FF2B5EF4-FFF2-40B4-BE49-F238E27FC236}">
                <a16:creationId xmlns:a16="http://schemas.microsoft.com/office/drawing/2014/main" id="{758022E7-DE60-A359-115C-C2018BEAC2F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771" t="12879" r="11154" b="12879"/>
          <a:stretch>
            <a:fillRect/>
          </a:stretch>
        </p:blipFill>
        <p:spPr bwMode="auto">
          <a:xfrm>
            <a:off x="6806045" y="1039090"/>
            <a:ext cx="4741719" cy="4281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8940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wipe(down)">
                                      <p:cBhvr>
                                        <p:cTn id="13"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745F93-3F4F-D495-3684-7655ABF4E467}"/>
              </a:ext>
            </a:extLst>
          </p:cNvPr>
          <p:cNvSpPr>
            <a:spLocks noGrp="1"/>
          </p:cNvSpPr>
          <p:nvPr>
            <p:ph idx="1"/>
          </p:nvPr>
        </p:nvSpPr>
        <p:spPr>
          <a:xfrm>
            <a:off x="737757" y="945573"/>
            <a:ext cx="5226626" cy="5231390"/>
          </a:xfrm>
        </p:spPr>
        <p:txBody>
          <a:bodyPr>
            <a:normAutofit/>
          </a:bodyPr>
          <a:lstStyle/>
          <a:p>
            <a:pPr marL="0" indent="0" algn="just">
              <a:buNone/>
            </a:pPr>
            <a:r>
              <a:rPr lang="en-US" sz="2300" b="1" dirty="0">
                <a:latin typeface="Times New Roman" panose="02020603050405020304" pitchFamily="18" charset="0"/>
                <a:cs typeface="Times New Roman" panose="02020603050405020304" pitchFamily="18" charset="0"/>
              </a:rPr>
              <a:t>2. Data Collection and Preprocessing</a:t>
            </a:r>
          </a:p>
          <a:p>
            <a:pPr marL="0" indent="0" algn="just">
              <a:buNone/>
            </a:pPr>
            <a:r>
              <a:rPr lang="en-US" sz="2300" dirty="0">
                <a:latin typeface="Times New Roman" panose="02020603050405020304" pitchFamily="18" charset="0"/>
                <a:cs typeface="Times New Roman" panose="02020603050405020304" pitchFamily="18" charset="0"/>
              </a:rPr>
              <a:t>Images and corresponding captions are collected from the MS-COCO dataset and preprocessed before being fed into the model. Image preprocessing includes resizing and normalization to meet the input requirements of the vision encoder. Captions are tokenized, truncated, and padded to a fixed length to ensure uniform textual input. This preprocessing step enhances model stability and enables efficient batch training.</a:t>
            </a:r>
          </a:p>
          <a:p>
            <a:pPr marL="0" indent="0" algn="just">
              <a:buNone/>
            </a:pPr>
            <a:endParaRPr lang="en-IN" sz="23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9F7EDA8-3A5E-E0B9-EB1B-8BF6630E682B}"/>
              </a:ext>
            </a:extLst>
          </p:cNvPr>
          <p:cNvSpPr txBox="1"/>
          <p:nvPr/>
        </p:nvSpPr>
        <p:spPr>
          <a:xfrm>
            <a:off x="6411191" y="945573"/>
            <a:ext cx="5043052" cy="5047536"/>
          </a:xfrm>
          <a:prstGeom prst="rect">
            <a:avLst/>
          </a:prstGeom>
          <a:noFill/>
        </p:spPr>
        <p:txBody>
          <a:bodyPr wrap="square" rtlCol="0">
            <a:spAutoFit/>
          </a:bodyPr>
          <a:lstStyle/>
          <a:p>
            <a:pPr algn="just"/>
            <a:r>
              <a:rPr lang="en-US" sz="2300" b="1" dirty="0">
                <a:latin typeface="Times New Roman" panose="02020603050405020304" pitchFamily="18" charset="0"/>
                <a:cs typeface="Times New Roman" panose="02020603050405020304" pitchFamily="18" charset="0"/>
              </a:rPr>
              <a:t>3. Vision Transformer (Visual Feature Extraction)</a:t>
            </a:r>
          </a:p>
          <a:p>
            <a:pPr algn="just"/>
            <a:r>
              <a:rPr lang="en-US" sz="2300" dirty="0">
                <a:latin typeface="Times New Roman" panose="02020603050405020304" pitchFamily="18" charset="0"/>
                <a:cs typeface="Times New Roman" panose="02020603050405020304" pitchFamily="18" charset="0"/>
              </a:rPr>
              <a:t>A pretrained Vision Transformer (</a:t>
            </a:r>
            <a:r>
              <a:rPr lang="en-US" sz="2300" dirty="0" err="1">
                <a:latin typeface="Times New Roman" panose="02020603050405020304" pitchFamily="18" charset="0"/>
                <a:cs typeface="Times New Roman" panose="02020603050405020304" pitchFamily="18" charset="0"/>
              </a:rPr>
              <a:t>ViT</a:t>
            </a:r>
            <a:r>
              <a:rPr lang="en-US" sz="2300" dirty="0">
                <a:latin typeface="Times New Roman" panose="02020603050405020304" pitchFamily="18" charset="0"/>
                <a:cs typeface="Times New Roman" panose="02020603050405020304" pitchFamily="18" charset="0"/>
              </a:rPr>
              <a:t>) is used to extract high-level visual features from the input images. The </a:t>
            </a:r>
            <a:r>
              <a:rPr lang="en-US" sz="2300" dirty="0" err="1">
                <a:latin typeface="Times New Roman" panose="02020603050405020304" pitchFamily="18" charset="0"/>
                <a:cs typeface="Times New Roman" panose="02020603050405020304" pitchFamily="18" charset="0"/>
              </a:rPr>
              <a:t>ViT</a:t>
            </a:r>
            <a:r>
              <a:rPr lang="en-US" sz="2300" dirty="0">
                <a:latin typeface="Times New Roman" panose="02020603050405020304" pitchFamily="18" charset="0"/>
                <a:cs typeface="Times New Roman" panose="02020603050405020304" pitchFamily="18" charset="0"/>
              </a:rPr>
              <a:t> divides each image into fixed-size patches and processes them using self-attention mechanisms, allowing the model to capture global contextual information such as object relationships and scene structure. The resulting visual embeddings represent meaningful semantic information required for caption generation.</a:t>
            </a:r>
          </a:p>
        </p:txBody>
      </p:sp>
    </p:spTree>
    <p:extLst>
      <p:ext uri="{BB962C8B-B14F-4D97-AF65-F5344CB8AC3E}">
        <p14:creationId xmlns:p14="http://schemas.microsoft.com/office/powerpoint/2010/main" val="2567469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E755E82-42AF-011D-8E0C-BE9143E6F132}"/>
              </a:ext>
            </a:extLst>
          </p:cNvPr>
          <p:cNvSpPr>
            <a:spLocks noGrp="1"/>
          </p:cNvSpPr>
          <p:nvPr>
            <p:ph idx="1"/>
          </p:nvPr>
        </p:nvSpPr>
        <p:spPr>
          <a:xfrm>
            <a:off x="841664" y="823696"/>
            <a:ext cx="5254336" cy="5210608"/>
          </a:xfrm>
        </p:spPr>
        <p:txBody>
          <a:bodyPr>
            <a:normAutofit/>
          </a:bodyPr>
          <a:lstStyle/>
          <a:p>
            <a:pPr marL="0" indent="0" algn="just">
              <a:buNone/>
            </a:pPr>
            <a:r>
              <a:rPr lang="en-US" sz="2300" b="1" dirty="0">
                <a:latin typeface="Times New Roman" panose="02020603050405020304" pitchFamily="18" charset="0"/>
                <a:cs typeface="Times New Roman" panose="02020603050405020304" pitchFamily="18" charset="0"/>
              </a:rPr>
              <a:t>4. Q-Former (Querying Transformer)</a:t>
            </a:r>
          </a:p>
          <a:p>
            <a:pPr marL="0" indent="0" algn="just">
              <a:buNone/>
            </a:pPr>
            <a:r>
              <a:rPr lang="en-US" sz="2300" dirty="0">
                <a:latin typeface="Times New Roman" panose="02020603050405020304" pitchFamily="18" charset="0"/>
                <a:cs typeface="Times New Roman" panose="02020603050405020304" pitchFamily="18" charset="0"/>
              </a:rPr>
              <a:t>The Querying Transformer (Q-Former) serves as a bridge between the vision encoder and the language model. It utilizes a set of learnable query tokens that attend to the visual embeddings produced by the Vision Transformer. Through this attention mechanism, the Q-Former selectively extracts task-relevant visual features, reducing redundancy and focusing on information essential for generating accurate captions.</a:t>
            </a:r>
          </a:p>
          <a:p>
            <a:pPr marL="0" indent="0" algn="just">
              <a:buNone/>
            </a:pPr>
            <a:endParaRPr lang="en-IN" sz="23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4DD06B1-949E-25DD-E820-71E6ECFA6757}"/>
              </a:ext>
            </a:extLst>
          </p:cNvPr>
          <p:cNvSpPr txBox="1"/>
          <p:nvPr/>
        </p:nvSpPr>
        <p:spPr>
          <a:xfrm>
            <a:off x="6670963" y="823696"/>
            <a:ext cx="4810992" cy="4693593"/>
          </a:xfrm>
          <a:prstGeom prst="rect">
            <a:avLst/>
          </a:prstGeom>
          <a:noFill/>
        </p:spPr>
        <p:txBody>
          <a:bodyPr wrap="square" rtlCol="0">
            <a:spAutoFit/>
          </a:bodyPr>
          <a:lstStyle/>
          <a:p>
            <a:pPr algn="just"/>
            <a:r>
              <a:rPr lang="en-US" sz="2300" b="1" dirty="0">
                <a:latin typeface="Times New Roman" panose="02020603050405020304" pitchFamily="18" charset="0"/>
                <a:cs typeface="Times New Roman" panose="02020603050405020304" pitchFamily="18" charset="0"/>
              </a:rPr>
              <a:t>5. Feature Refinement</a:t>
            </a:r>
          </a:p>
          <a:p>
            <a:pPr algn="just"/>
            <a:r>
              <a:rPr lang="en-US" sz="2300" dirty="0">
                <a:latin typeface="Times New Roman" panose="02020603050405020304" pitchFamily="18" charset="0"/>
                <a:cs typeface="Times New Roman" panose="02020603050405020304" pitchFamily="18" charset="0"/>
              </a:rPr>
              <a:t>Within the Q-Former, the extracted visual features undergo refinement to improve their semantic alignment with natural language representations. This refinement process filters out irrelevant visual details and enhances meaningful object-level and contextual information. As a result, the refined features become more suitable for input into the language model, leading to improved caption quality.</a:t>
            </a:r>
          </a:p>
          <a:p>
            <a:pPr algn="just"/>
            <a:endParaRPr lang="en-IN" sz="2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2344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6A1F43-2E40-2B50-181C-6FB6E7492A37}"/>
              </a:ext>
            </a:extLst>
          </p:cNvPr>
          <p:cNvSpPr>
            <a:spLocks noGrp="1"/>
          </p:cNvSpPr>
          <p:nvPr>
            <p:ph idx="1"/>
          </p:nvPr>
        </p:nvSpPr>
        <p:spPr>
          <a:xfrm>
            <a:off x="748146" y="904009"/>
            <a:ext cx="4831772" cy="5272954"/>
          </a:xfrm>
        </p:spPr>
        <p:txBody>
          <a:bodyPr>
            <a:normAutofit/>
          </a:bodyPr>
          <a:lstStyle/>
          <a:p>
            <a:pPr marL="0" indent="0" algn="just">
              <a:buNone/>
            </a:pPr>
            <a:r>
              <a:rPr lang="en-US" sz="2300" b="1" dirty="0">
                <a:latin typeface="Times New Roman" panose="02020603050405020304" pitchFamily="18" charset="0"/>
                <a:cs typeface="Times New Roman" panose="02020603050405020304" pitchFamily="18" charset="0"/>
              </a:rPr>
              <a:t>6. Language Model (T5)</a:t>
            </a:r>
          </a:p>
          <a:p>
            <a:pPr marL="0" indent="0" algn="just">
              <a:buNone/>
            </a:pPr>
            <a:r>
              <a:rPr lang="en-US" sz="2300" dirty="0">
                <a:latin typeface="Times New Roman" panose="02020603050405020304" pitchFamily="18" charset="0"/>
                <a:cs typeface="Times New Roman" panose="02020603050405020304" pitchFamily="18" charset="0"/>
              </a:rPr>
              <a:t>A pretrained Transformer-based language model, T5, is used for caption generation. The refined visual features from the Q-Former are projected into the language model’s embedding space. The T5 model then generates captions in an autoregressive manner, predicting one word at a time based on the visual context and previously generated words, ensuring grammatical correctness and semantic coherence.</a:t>
            </a:r>
          </a:p>
          <a:p>
            <a:pPr marL="0" indent="0" algn="just">
              <a:buNone/>
            </a:pPr>
            <a:endParaRPr lang="en-IN" sz="23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92DFC9F-AE7A-CAAF-A2CC-18F38094E4E8}"/>
              </a:ext>
            </a:extLst>
          </p:cNvPr>
          <p:cNvSpPr txBox="1"/>
          <p:nvPr/>
        </p:nvSpPr>
        <p:spPr>
          <a:xfrm>
            <a:off x="6612084" y="904009"/>
            <a:ext cx="4475016" cy="4339650"/>
          </a:xfrm>
          <a:prstGeom prst="rect">
            <a:avLst/>
          </a:prstGeom>
          <a:noFill/>
        </p:spPr>
        <p:txBody>
          <a:bodyPr wrap="square" rtlCol="0">
            <a:spAutoFit/>
          </a:bodyPr>
          <a:lstStyle/>
          <a:p>
            <a:pPr algn="just"/>
            <a:r>
              <a:rPr lang="en-US" sz="2300" b="1" dirty="0">
                <a:latin typeface="Times New Roman" panose="02020603050405020304" pitchFamily="18" charset="0"/>
                <a:cs typeface="Times New Roman" panose="02020603050405020304" pitchFamily="18" charset="0"/>
              </a:rPr>
              <a:t>7. Caption Generation</a:t>
            </a:r>
          </a:p>
          <a:p>
            <a:pPr algn="just"/>
            <a:r>
              <a:rPr lang="en-US" sz="2300" dirty="0">
                <a:latin typeface="Times New Roman" panose="02020603050405020304" pitchFamily="18" charset="0"/>
                <a:cs typeface="Times New Roman" panose="02020603050405020304" pitchFamily="18" charset="0"/>
              </a:rPr>
              <a:t>During inference, the trained BLIP-2 model generates captions for unseen images from the MS-COCO dataset. Decoding strategies such as greedy decoding or beam search are employed to produce coherent and meaningful captions. The generated output describes objects, actions, and scene context present in the image in natural language form.</a:t>
            </a:r>
          </a:p>
          <a:p>
            <a:pPr algn="just"/>
            <a:endParaRPr lang="en-IN" sz="2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7527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49AD5-B76A-5523-1FC8-62C1EF9CB995}"/>
              </a:ext>
            </a:extLst>
          </p:cNvPr>
          <p:cNvSpPr>
            <a:spLocks noGrp="1"/>
          </p:cNvSpPr>
          <p:nvPr>
            <p:ph type="title"/>
          </p:nvPr>
        </p:nvSpPr>
        <p:spPr>
          <a:xfrm>
            <a:off x="6442364" y="900834"/>
            <a:ext cx="5143499" cy="4217266"/>
          </a:xfrm>
        </p:spPr>
        <p:txBody>
          <a:bodyPr>
            <a:normAutofit/>
          </a:bodyPr>
          <a:lstStyle/>
          <a:p>
            <a:pPr algn="just"/>
            <a:r>
              <a:rPr lang="en-US" sz="2300" b="1" dirty="0">
                <a:latin typeface="Times New Roman" panose="02020603050405020304" pitchFamily="18" charset="0"/>
                <a:cs typeface="Times New Roman" panose="02020603050405020304" pitchFamily="18" charset="0"/>
              </a:rPr>
              <a:t>9. Evaluation Using BLEU Score</a:t>
            </a:r>
            <a:br>
              <a:rPr lang="en-US" sz="2300" b="1" dirty="0">
                <a:latin typeface="Times New Roman" panose="02020603050405020304" pitchFamily="18" charset="0"/>
                <a:cs typeface="Times New Roman" panose="02020603050405020304" pitchFamily="18" charset="0"/>
              </a:rPr>
            </a:br>
            <a:r>
              <a:rPr lang="en-US" sz="2300" dirty="0">
                <a:latin typeface="Times New Roman" panose="02020603050405020304" pitchFamily="18" charset="0"/>
                <a:cs typeface="Times New Roman" panose="02020603050405020304" pitchFamily="18" charset="0"/>
              </a:rPr>
              <a:t>The performance of the image captioning model is evaluated using the BLEU (Bilingual Evaluation Understudy) metric. BLEU measures the similarity between generated captions and reference captions based on n-gram overlap. Higher BLEU scores indicate better accuracy, fluency, and semantic alignment of the generated captions with human descriptions.</a:t>
            </a:r>
            <a:br>
              <a:rPr lang="en-US" sz="2300" dirty="0">
                <a:latin typeface="Times New Roman" panose="02020603050405020304" pitchFamily="18" charset="0"/>
                <a:cs typeface="Times New Roman" panose="02020603050405020304" pitchFamily="18" charset="0"/>
              </a:rPr>
            </a:br>
            <a:br>
              <a:rPr lang="en-IN" sz="2300" dirty="0">
                <a:latin typeface="Times New Roman" panose="02020603050405020304" pitchFamily="18" charset="0"/>
                <a:cs typeface="Times New Roman" panose="02020603050405020304" pitchFamily="18" charset="0"/>
              </a:rPr>
            </a:br>
            <a:endParaRPr lang="en-IN" sz="23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CA4C686-2047-EF08-0BD3-02D7650E90F5}"/>
              </a:ext>
            </a:extLst>
          </p:cNvPr>
          <p:cNvSpPr>
            <a:spLocks noGrp="1"/>
          </p:cNvSpPr>
          <p:nvPr>
            <p:ph idx="1"/>
          </p:nvPr>
        </p:nvSpPr>
        <p:spPr>
          <a:xfrm>
            <a:off x="748147" y="1015134"/>
            <a:ext cx="5001491" cy="4351338"/>
          </a:xfrm>
        </p:spPr>
        <p:txBody>
          <a:bodyPr>
            <a:normAutofit/>
          </a:bodyPr>
          <a:lstStyle/>
          <a:p>
            <a:pPr marL="0" indent="0" algn="just">
              <a:buNone/>
            </a:pPr>
            <a:r>
              <a:rPr lang="en-US" sz="2300" b="1" dirty="0">
                <a:latin typeface="Times New Roman" panose="02020603050405020304" pitchFamily="18" charset="0"/>
                <a:cs typeface="Times New Roman" panose="02020603050405020304" pitchFamily="18" charset="0"/>
              </a:rPr>
              <a:t>8. Training Using Cross-Entropy Loss</a:t>
            </a:r>
          </a:p>
          <a:p>
            <a:pPr marL="0" indent="0" algn="just">
              <a:buNone/>
            </a:pPr>
            <a:r>
              <a:rPr lang="en-US" sz="2300" dirty="0">
                <a:latin typeface="Times New Roman" panose="02020603050405020304" pitchFamily="18" charset="0"/>
                <a:cs typeface="Times New Roman" panose="02020603050405020304" pitchFamily="18" charset="0"/>
              </a:rPr>
              <a:t>The training process optimizes the model using cross-entropy loss, which measures the difference between predicted caption tokens and the ground-truth captions. During training, the vision encoder and language model remain frozen, while only the Q-Former and projection layers are updated. This strategy significantly reduces computational cost while maintaining strong captioning performance.</a:t>
            </a:r>
          </a:p>
          <a:p>
            <a:pPr marL="0" indent="0" algn="just">
              <a:buNone/>
            </a:pPr>
            <a:endParaRPr lang="en-IN" sz="23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299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wipe(down)">
                                      <p:cBhvr>
                                        <p:cTn id="10" dur="500"/>
                                        <p:tgtEl>
                                          <p:spTgt spid="3">
                                            <p:txEl>
                                              <p:pRg st="0" end="0"/>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wipe(down)">
                                      <p:cBhvr>
                                        <p:cTn id="13"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A58DF-9A83-47CE-B2BC-B9E52075B9B4}"/>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INTRODUCTION</a:t>
            </a:r>
          </a:p>
        </p:txBody>
      </p:sp>
      <p:sp>
        <p:nvSpPr>
          <p:cNvPr id="4" name="Rectangle 1">
            <a:extLst>
              <a:ext uri="{FF2B5EF4-FFF2-40B4-BE49-F238E27FC236}">
                <a16:creationId xmlns:a16="http://schemas.microsoft.com/office/drawing/2014/main" id="{93302224-C46A-DAF4-C2D9-EAD7ADB8A019}"/>
              </a:ext>
            </a:extLst>
          </p:cNvPr>
          <p:cNvSpPr>
            <a:spLocks noGrp="1" noChangeArrowheads="1"/>
          </p:cNvSpPr>
          <p:nvPr>
            <p:ph idx="1"/>
          </p:nvPr>
        </p:nvSpPr>
        <p:spPr bwMode="auto">
          <a:xfrm>
            <a:off x="838200" y="1683164"/>
            <a:ext cx="9921949"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algn="just" eaLnBrk="0" fontAlgn="base" hangingPunct="0">
              <a:lnSpc>
                <a:spcPct val="100000"/>
              </a:lnSpc>
              <a:spcBef>
                <a:spcPct val="0"/>
              </a:spcBef>
              <a:spcAft>
                <a:spcPct val="0"/>
              </a:spcAft>
              <a:buNone/>
            </a:pPr>
            <a:r>
              <a:rPr lang="en-US" sz="2400" dirty="0"/>
              <a:t>Image captioning is the task of generating meaningful textual descriptions for images by combining computer vision and natural language processing. Recent transformer-based vision–language models have significantly improved caption quality and contextual understanding. BLIP-2 is an efficient framework that connects a vision encoder and a large language model using a lightweight Querying Transformer, enabling accurate and fluent caption generation with reduced training complexity. This approach effectively captures objects, scenes, and their relationships, making it suitable for real-world applications such as assistive technologies and multimedia retrieval.</a:t>
            </a:r>
            <a:endParaRPr kumimoji="0" lang="en-US" altLang="en-US" sz="2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298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 calcmode="lin" valueType="num">
                                      <p:cBhvr additive="base">
                                        <p:cTn id="11"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99494-143C-073C-9117-1C8F138BA386}"/>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7CC3DD58-DCCF-FC44-5F65-6D43FC8F3A0C}"/>
              </a:ext>
            </a:extLst>
          </p:cNvPr>
          <p:cNvSpPr>
            <a:spLocks noGrp="1"/>
          </p:cNvSpPr>
          <p:nvPr>
            <p:ph idx="1"/>
          </p:nvPr>
        </p:nvSpPr>
        <p:spPr>
          <a:xfrm>
            <a:off x="838200" y="1690688"/>
            <a:ext cx="9592340" cy="3894691"/>
          </a:xfrm>
        </p:spPr>
        <p:txBody>
          <a:bodyPr>
            <a:normAutofit/>
          </a:bodyPr>
          <a:lstStyle/>
          <a:p>
            <a:pPr marL="0" indent="0" algn="just">
              <a:buNone/>
            </a:pPr>
            <a:r>
              <a:rPr lang="en-US" sz="2400" dirty="0">
                <a:latin typeface="Times New Roman" panose="02020603050405020304" pitchFamily="18" charset="0"/>
                <a:cs typeface="Times New Roman" panose="02020603050405020304" pitchFamily="18" charset="0"/>
              </a:rPr>
              <a:t>The rapid progress of artificial intelligence has made it possible for machines to not only see but also describe visual content in a meaningful way. Image caption generation has emerged as a powerful technique for connecting visual perception with natural language understanding, enabling intelligent interpretation of images across diverse domains. It improves accessibility, supports automation, and enhances real-time decision-making in applications ranging from assistive systems to autonomous platforms. Although challenges remain in accurately describing complex scenes and subtle contextual details, ongoing advancements in deep learning and vision–language models continue to strengthen the quality and reliability of generated captions.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12039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0DF7A2-D5F7-2ED9-6309-2B2422B50F14}"/>
              </a:ext>
            </a:extLst>
          </p:cNvPr>
          <p:cNvSpPr>
            <a:spLocks noGrp="1"/>
          </p:cNvSpPr>
          <p:nvPr>
            <p:ph type="title"/>
          </p:nvPr>
        </p:nvSpPr>
        <p:spPr>
          <a:xfrm rot="20606569">
            <a:off x="669287" y="2370089"/>
            <a:ext cx="10515600" cy="1325563"/>
          </a:xfrm>
        </p:spPr>
        <p:txBody>
          <a:bodyPr>
            <a:normAutofit/>
          </a:bodyPr>
          <a:lstStyle/>
          <a:p>
            <a:pPr algn="ctr"/>
            <a:r>
              <a:rPr lang="en-IN" sz="6600"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933820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81B04-F5C7-0D89-91A4-0982D811BF56}"/>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TOOLS USED</a:t>
            </a:r>
          </a:p>
        </p:txBody>
      </p:sp>
      <p:sp>
        <p:nvSpPr>
          <p:cNvPr id="4" name="Rectangle 1">
            <a:extLst>
              <a:ext uri="{FF2B5EF4-FFF2-40B4-BE49-F238E27FC236}">
                <a16:creationId xmlns:a16="http://schemas.microsoft.com/office/drawing/2014/main" id="{E6F70393-A494-757A-E83C-CDB9BFBD32F9}"/>
              </a:ext>
            </a:extLst>
          </p:cNvPr>
          <p:cNvSpPr>
            <a:spLocks noGrp="1" noChangeArrowheads="1"/>
          </p:cNvSpPr>
          <p:nvPr>
            <p:ph idx="1"/>
          </p:nvPr>
        </p:nvSpPr>
        <p:spPr bwMode="auto">
          <a:xfrm>
            <a:off x="838200" y="1569017"/>
            <a:ext cx="9932581"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Python</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Primary programming language for model development and experimentation.</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TensorFlow / </a:t>
            </a:r>
            <a:r>
              <a:rPr kumimoji="0" lang="en-US" altLang="en-US" sz="24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PyTorch</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Deep learning frameworks for building and training captioning models.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OpenCV / PIL</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For image preprocessing and visualization.</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Hugging Face Transformers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For using pretrained vision–language models (e.g., CLIP, BLIP, Q-Former).</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NumPy &amp; Pandas</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For data handling and analysis.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NLTK / </a:t>
            </a:r>
            <a:r>
              <a:rPr kumimoji="0" lang="en-US" altLang="en-US" sz="24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SpaCy</a:t>
            </a: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For text processing and evaluation.</a:t>
            </a:r>
          </a:p>
        </p:txBody>
      </p:sp>
    </p:spTree>
    <p:extLst>
      <p:ext uri="{BB962C8B-B14F-4D97-AF65-F5344CB8AC3E}">
        <p14:creationId xmlns:p14="http://schemas.microsoft.com/office/powerpoint/2010/main" val="832220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1000"/>
                                        <p:tgtEl>
                                          <p:spTgt spid="4">
                                            <p:txEl>
                                              <p:pRg st="0" end="0"/>
                                            </p:txEl>
                                          </p:spTgt>
                                        </p:tgtEl>
                                      </p:cBhvr>
                                    </p:animEffect>
                                    <p:anim calcmode="lin" valueType="num">
                                      <p:cBhvr>
                                        <p:cTn id="13"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1000"/>
                                        <p:tgtEl>
                                          <p:spTgt spid="4">
                                            <p:txEl>
                                              <p:pRg st="1" end="1"/>
                                            </p:txEl>
                                          </p:spTgt>
                                        </p:tgtEl>
                                      </p:cBhvr>
                                    </p:animEffect>
                                    <p:anim calcmode="lin" valueType="num">
                                      <p:cBhvr>
                                        <p:cTn id="1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4">
                                            <p:txEl>
                                              <p:pRg st="1" end="1"/>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1000"/>
                                        <p:tgtEl>
                                          <p:spTgt spid="4">
                                            <p:txEl>
                                              <p:pRg st="2" end="2"/>
                                            </p:txEl>
                                          </p:spTgt>
                                        </p:tgtEl>
                                      </p:cBhvr>
                                    </p:animEffect>
                                    <p:anim calcmode="lin" valueType="num">
                                      <p:cBhvr>
                                        <p:cTn id="23"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4">
                                            <p:txEl>
                                              <p:pRg st="2" end="2"/>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1000"/>
                                        <p:tgtEl>
                                          <p:spTgt spid="4">
                                            <p:txEl>
                                              <p:pRg st="3" end="3"/>
                                            </p:txEl>
                                          </p:spTgt>
                                        </p:tgtEl>
                                      </p:cBhvr>
                                    </p:animEffect>
                                    <p:anim calcmode="lin" valueType="num">
                                      <p:cBhvr>
                                        <p:cTn id="28"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4">
                                            <p:txEl>
                                              <p:pRg st="3" end="3"/>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animEffect transition="in" filter="fade">
                                      <p:cBhvr>
                                        <p:cTn id="32" dur="1000"/>
                                        <p:tgtEl>
                                          <p:spTgt spid="4">
                                            <p:txEl>
                                              <p:pRg st="4" end="4"/>
                                            </p:txEl>
                                          </p:spTgt>
                                        </p:tgtEl>
                                      </p:cBhvr>
                                    </p:animEffect>
                                    <p:anim calcmode="lin" valueType="num">
                                      <p:cBhvr>
                                        <p:cTn id="33"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4" dur="1000" fill="hold"/>
                                        <p:tgtEl>
                                          <p:spTgt spid="4">
                                            <p:txEl>
                                              <p:pRg st="4" end="4"/>
                                            </p:tx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Effect transition="in" filter="fade">
                                      <p:cBhvr>
                                        <p:cTn id="37" dur="1000"/>
                                        <p:tgtEl>
                                          <p:spTgt spid="4">
                                            <p:txEl>
                                              <p:pRg st="5" end="5"/>
                                            </p:txEl>
                                          </p:spTgt>
                                        </p:tgtEl>
                                      </p:cBhvr>
                                    </p:animEffect>
                                    <p:anim calcmode="lin" valueType="num">
                                      <p:cBhvr>
                                        <p:cTn id="38"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39" dur="1000" fill="hold"/>
                                        <p:tgtEl>
                                          <p:spTgt spid="4">
                                            <p:txEl>
                                              <p:pRg st="5" end="5"/>
                                            </p:txEl>
                                          </p:spTgt>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4">
                                            <p:txEl>
                                              <p:pRg st="6" end="6"/>
                                            </p:txEl>
                                          </p:spTgt>
                                        </p:tgtEl>
                                        <p:attrNameLst>
                                          <p:attrName>style.visibility</p:attrName>
                                        </p:attrNameLst>
                                      </p:cBhvr>
                                      <p:to>
                                        <p:strVal val="visible"/>
                                      </p:to>
                                    </p:set>
                                    <p:animEffect transition="in" filter="fade">
                                      <p:cBhvr>
                                        <p:cTn id="42" dur="1000"/>
                                        <p:tgtEl>
                                          <p:spTgt spid="4">
                                            <p:txEl>
                                              <p:pRg st="6" end="6"/>
                                            </p:txEl>
                                          </p:spTgt>
                                        </p:tgtEl>
                                      </p:cBhvr>
                                    </p:animEffect>
                                    <p:anim calcmode="lin" valueType="num">
                                      <p:cBhvr>
                                        <p:cTn id="43" dur="1000" fill="hold"/>
                                        <p:tgtEl>
                                          <p:spTgt spid="4">
                                            <p:txEl>
                                              <p:pRg st="6" end="6"/>
                                            </p:txEl>
                                          </p:spTgt>
                                        </p:tgtEl>
                                        <p:attrNameLst>
                                          <p:attrName>ppt_x</p:attrName>
                                        </p:attrNameLst>
                                      </p:cBhvr>
                                      <p:tavLst>
                                        <p:tav tm="0">
                                          <p:val>
                                            <p:strVal val="#ppt_x"/>
                                          </p:val>
                                        </p:tav>
                                        <p:tav tm="100000">
                                          <p:val>
                                            <p:strVal val="#ppt_x"/>
                                          </p:val>
                                        </p:tav>
                                      </p:tavLst>
                                    </p:anim>
                                    <p:anim calcmode="lin" valueType="num">
                                      <p:cBhvr>
                                        <p:cTn id="44" dur="1000" fill="hold"/>
                                        <p:tgtEl>
                                          <p:spTgt spid="4">
                                            <p:txEl>
                                              <p:pRg st="6" end="6"/>
                                            </p:txEl>
                                          </p:spTgt>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4">
                                            <p:txEl>
                                              <p:pRg st="7" end="7"/>
                                            </p:txEl>
                                          </p:spTgt>
                                        </p:tgtEl>
                                        <p:attrNameLst>
                                          <p:attrName>style.visibility</p:attrName>
                                        </p:attrNameLst>
                                      </p:cBhvr>
                                      <p:to>
                                        <p:strVal val="visible"/>
                                      </p:to>
                                    </p:set>
                                    <p:animEffect transition="in" filter="fade">
                                      <p:cBhvr>
                                        <p:cTn id="47" dur="1000"/>
                                        <p:tgtEl>
                                          <p:spTgt spid="4">
                                            <p:txEl>
                                              <p:pRg st="7" end="7"/>
                                            </p:txEl>
                                          </p:spTgt>
                                        </p:tgtEl>
                                      </p:cBhvr>
                                    </p:animEffect>
                                    <p:anim calcmode="lin" valueType="num">
                                      <p:cBhvr>
                                        <p:cTn id="48" dur="1000" fill="hold"/>
                                        <p:tgtEl>
                                          <p:spTgt spid="4">
                                            <p:txEl>
                                              <p:pRg st="7" end="7"/>
                                            </p:txEl>
                                          </p:spTgt>
                                        </p:tgtEl>
                                        <p:attrNameLst>
                                          <p:attrName>ppt_x</p:attrName>
                                        </p:attrNameLst>
                                      </p:cBhvr>
                                      <p:tavLst>
                                        <p:tav tm="0">
                                          <p:val>
                                            <p:strVal val="#ppt_x"/>
                                          </p:val>
                                        </p:tav>
                                        <p:tav tm="100000">
                                          <p:val>
                                            <p:strVal val="#ppt_x"/>
                                          </p:val>
                                        </p:tav>
                                      </p:tavLst>
                                    </p:anim>
                                    <p:anim calcmode="lin" valueType="num">
                                      <p:cBhvr>
                                        <p:cTn id="49" dur="1000" fill="hold"/>
                                        <p:tgtEl>
                                          <p:spTgt spid="4">
                                            <p:txEl>
                                              <p:pRg st="7" end="7"/>
                                            </p:txEl>
                                          </p:spTgt>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4">
                                            <p:txEl>
                                              <p:pRg st="8" end="8"/>
                                            </p:txEl>
                                          </p:spTgt>
                                        </p:tgtEl>
                                        <p:attrNameLst>
                                          <p:attrName>style.visibility</p:attrName>
                                        </p:attrNameLst>
                                      </p:cBhvr>
                                      <p:to>
                                        <p:strVal val="visible"/>
                                      </p:to>
                                    </p:set>
                                    <p:animEffect transition="in" filter="fade">
                                      <p:cBhvr>
                                        <p:cTn id="52" dur="1000"/>
                                        <p:tgtEl>
                                          <p:spTgt spid="4">
                                            <p:txEl>
                                              <p:pRg st="8" end="8"/>
                                            </p:txEl>
                                          </p:spTgt>
                                        </p:tgtEl>
                                      </p:cBhvr>
                                    </p:animEffect>
                                    <p:anim calcmode="lin" valueType="num">
                                      <p:cBhvr>
                                        <p:cTn id="53" dur="1000" fill="hold"/>
                                        <p:tgtEl>
                                          <p:spTgt spid="4">
                                            <p:txEl>
                                              <p:pRg st="8" end="8"/>
                                            </p:txEl>
                                          </p:spTgt>
                                        </p:tgtEl>
                                        <p:attrNameLst>
                                          <p:attrName>ppt_x</p:attrName>
                                        </p:attrNameLst>
                                      </p:cBhvr>
                                      <p:tavLst>
                                        <p:tav tm="0">
                                          <p:val>
                                            <p:strVal val="#ppt_x"/>
                                          </p:val>
                                        </p:tav>
                                        <p:tav tm="100000">
                                          <p:val>
                                            <p:strVal val="#ppt_x"/>
                                          </p:val>
                                        </p:tav>
                                      </p:tavLst>
                                    </p:anim>
                                    <p:anim calcmode="lin" valueType="num">
                                      <p:cBhvr>
                                        <p:cTn id="54" dur="1000" fill="hold"/>
                                        <p:tgtEl>
                                          <p:spTgt spid="4">
                                            <p:txEl>
                                              <p:pRg st="8" end="8"/>
                                            </p:txEl>
                                          </p:spTgt>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4">
                                            <p:txEl>
                                              <p:pRg st="9" end="9"/>
                                            </p:txEl>
                                          </p:spTgt>
                                        </p:tgtEl>
                                        <p:attrNameLst>
                                          <p:attrName>style.visibility</p:attrName>
                                        </p:attrNameLst>
                                      </p:cBhvr>
                                      <p:to>
                                        <p:strVal val="visible"/>
                                      </p:to>
                                    </p:set>
                                    <p:animEffect transition="in" filter="fade">
                                      <p:cBhvr>
                                        <p:cTn id="57" dur="1000"/>
                                        <p:tgtEl>
                                          <p:spTgt spid="4">
                                            <p:txEl>
                                              <p:pRg st="9" end="9"/>
                                            </p:txEl>
                                          </p:spTgt>
                                        </p:tgtEl>
                                      </p:cBhvr>
                                    </p:animEffect>
                                    <p:anim calcmode="lin" valueType="num">
                                      <p:cBhvr>
                                        <p:cTn id="58" dur="1000" fill="hold"/>
                                        <p:tgtEl>
                                          <p:spTgt spid="4">
                                            <p:txEl>
                                              <p:pRg st="9" end="9"/>
                                            </p:txEl>
                                          </p:spTgt>
                                        </p:tgtEl>
                                        <p:attrNameLst>
                                          <p:attrName>ppt_x</p:attrName>
                                        </p:attrNameLst>
                                      </p:cBhvr>
                                      <p:tavLst>
                                        <p:tav tm="0">
                                          <p:val>
                                            <p:strVal val="#ppt_x"/>
                                          </p:val>
                                        </p:tav>
                                        <p:tav tm="100000">
                                          <p:val>
                                            <p:strVal val="#ppt_x"/>
                                          </p:val>
                                        </p:tav>
                                      </p:tavLst>
                                    </p:anim>
                                    <p:anim calcmode="lin" valueType="num">
                                      <p:cBhvr>
                                        <p:cTn id="59" dur="1000" fill="hold"/>
                                        <p:tgtEl>
                                          <p:spTgt spid="4">
                                            <p:txEl>
                                              <p:pRg st="9" end="9"/>
                                            </p:txEl>
                                          </p:spTgt>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4">
                                            <p:txEl>
                                              <p:pRg st="10" end="10"/>
                                            </p:txEl>
                                          </p:spTgt>
                                        </p:tgtEl>
                                        <p:attrNameLst>
                                          <p:attrName>style.visibility</p:attrName>
                                        </p:attrNameLst>
                                      </p:cBhvr>
                                      <p:to>
                                        <p:strVal val="visible"/>
                                      </p:to>
                                    </p:set>
                                    <p:animEffect transition="in" filter="fade">
                                      <p:cBhvr>
                                        <p:cTn id="62" dur="1000"/>
                                        <p:tgtEl>
                                          <p:spTgt spid="4">
                                            <p:txEl>
                                              <p:pRg st="10" end="10"/>
                                            </p:txEl>
                                          </p:spTgt>
                                        </p:tgtEl>
                                      </p:cBhvr>
                                    </p:animEffect>
                                    <p:anim calcmode="lin" valueType="num">
                                      <p:cBhvr>
                                        <p:cTn id="63" dur="1000" fill="hold"/>
                                        <p:tgtEl>
                                          <p:spTgt spid="4">
                                            <p:txEl>
                                              <p:pRg st="10" end="10"/>
                                            </p:txEl>
                                          </p:spTgt>
                                        </p:tgtEl>
                                        <p:attrNameLst>
                                          <p:attrName>ppt_x</p:attrName>
                                        </p:attrNameLst>
                                      </p:cBhvr>
                                      <p:tavLst>
                                        <p:tav tm="0">
                                          <p:val>
                                            <p:strVal val="#ppt_x"/>
                                          </p:val>
                                        </p:tav>
                                        <p:tav tm="100000">
                                          <p:val>
                                            <p:strVal val="#ppt_x"/>
                                          </p:val>
                                        </p:tav>
                                      </p:tavLst>
                                    </p:anim>
                                    <p:anim calcmode="lin" valueType="num">
                                      <p:cBhvr>
                                        <p:cTn id="64" dur="1000" fill="hold"/>
                                        <p:tgtEl>
                                          <p:spTgt spid="4">
                                            <p:txEl>
                                              <p:pRg st="10" end="10"/>
                                            </p:txEl>
                                          </p:spTgt>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4">
                                            <p:txEl>
                                              <p:pRg st="11" end="11"/>
                                            </p:txEl>
                                          </p:spTgt>
                                        </p:tgtEl>
                                        <p:attrNameLst>
                                          <p:attrName>style.visibility</p:attrName>
                                        </p:attrNameLst>
                                      </p:cBhvr>
                                      <p:to>
                                        <p:strVal val="visible"/>
                                      </p:to>
                                    </p:set>
                                    <p:animEffect transition="in" filter="fade">
                                      <p:cBhvr>
                                        <p:cTn id="67" dur="1000"/>
                                        <p:tgtEl>
                                          <p:spTgt spid="4">
                                            <p:txEl>
                                              <p:pRg st="11" end="11"/>
                                            </p:txEl>
                                          </p:spTgt>
                                        </p:tgtEl>
                                      </p:cBhvr>
                                    </p:animEffect>
                                    <p:anim calcmode="lin" valueType="num">
                                      <p:cBhvr>
                                        <p:cTn id="68" dur="1000" fill="hold"/>
                                        <p:tgtEl>
                                          <p:spTgt spid="4">
                                            <p:txEl>
                                              <p:pRg st="11" end="11"/>
                                            </p:txEl>
                                          </p:spTgt>
                                        </p:tgtEl>
                                        <p:attrNameLst>
                                          <p:attrName>ppt_x</p:attrName>
                                        </p:attrNameLst>
                                      </p:cBhvr>
                                      <p:tavLst>
                                        <p:tav tm="0">
                                          <p:val>
                                            <p:strVal val="#ppt_x"/>
                                          </p:val>
                                        </p:tav>
                                        <p:tav tm="100000">
                                          <p:val>
                                            <p:strVal val="#ppt_x"/>
                                          </p:val>
                                        </p:tav>
                                      </p:tavLst>
                                    </p:anim>
                                    <p:anim calcmode="lin" valueType="num">
                                      <p:cBhvr>
                                        <p:cTn id="69" dur="1000" fill="hold"/>
                                        <p:tgtEl>
                                          <p:spTgt spid="4">
                                            <p:txEl>
                                              <p:pRg st="11" end="1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4708E40D-03A6-B743-64D9-DA84472C16F6}"/>
              </a:ext>
            </a:extLst>
          </p:cNvPr>
          <p:cNvSpPr>
            <a:spLocks noGrp="1" noChangeArrowheads="1"/>
          </p:cNvSpPr>
          <p:nvPr>
            <p:ph idx="1"/>
          </p:nvPr>
        </p:nvSpPr>
        <p:spPr bwMode="auto">
          <a:xfrm>
            <a:off x="807853" y="1228397"/>
            <a:ext cx="5848128"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Google </a:t>
            </a:r>
            <a:r>
              <a:rPr kumimoji="0" lang="en-US" altLang="en-US" sz="20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Colab</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a:t>
            </a:r>
            <a:r>
              <a:rPr kumimoji="0" lang="en-US" altLang="en-US" sz="20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Jupyter</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Notebook</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Development and experimentation environment with GPU support.</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CUDA &amp; </a:t>
            </a:r>
            <a:r>
              <a:rPr kumimoji="0" lang="en-US" altLang="en-US" sz="20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cuDNN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GPU acceleration for faster training.</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Matplotlib / Seaborn</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Visualization of training metrics and results.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Git &amp; GitHub</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Version control and collaboration.</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Datasets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MS-COCO, Flickr8k, Flickr30k, RSICD (for remote sensing), etc.</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Evaluation Metrics Tools</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BLEU, METEOR, ROUGE, </a:t>
            </a:r>
            <a:r>
              <a:rPr kumimoji="0" lang="en-US" altLang="en-US" sz="20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CIDEr</a:t>
            </a: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evaluation scripts.</a:t>
            </a:r>
          </a:p>
        </p:txBody>
      </p:sp>
      <p:pic>
        <p:nvPicPr>
          <p:cNvPr id="6" name="Picture 5">
            <a:extLst>
              <a:ext uri="{FF2B5EF4-FFF2-40B4-BE49-F238E27FC236}">
                <a16:creationId xmlns:a16="http://schemas.microsoft.com/office/drawing/2014/main" id="{1447FFC9-EC61-B91A-09D4-A3FD7B265C28}"/>
              </a:ext>
            </a:extLst>
          </p:cNvPr>
          <p:cNvPicPr>
            <a:picLocks noChangeAspect="1"/>
          </p:cNvPicPr>
          <p:nvPr/>
        </p:nvPicPr>
        <p:blipFill>
          <a:blip r:embed="rId2"/>
          <a:srcRect t="11720"/>
          <a:stretch>
            <a:fillRect/>
          </a:stretch>
        </p:blipFill>
        <p:spPr>
          <a:xfrm>
            <a:off x="6655981" y="1360967"/>
            <a:ext cx="4848446" cy="4199859"/>
          </a:xfrm>
          <a:prstGeom prst="rect">
            <a:avLst/>
          </a:prstGeom>
        </p:spPr>
      </p:pic>
    </p:spTree>
    <p:extLst>
      <p:ext uri="{BB962C8B-B14F-4D97-AF65-F5344CB8AC3E}">
        <p14:creationId xmlns:p14="http://schemas.microsoft.com/office/powerpoint/2010/main" val="3692374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down)">
                                      <p:cBhvr>
                                        <p:cTn id="7" dur="500"/>
                                        <p:tgtEl>
                                          <p:spTgt spid="4">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wipe(down)">
                                      <p:cBhvr>
                                        <p:cTn id="10" dur="500"/>
                                        <p:tgtEl>
                                          <p:spTgt spid="4">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wipe(down)">
                                      <p:cBhvr>
                                        <p:cTn id="13" dur="500"/>
                                        <p:tgtEl>
                                          <p:spTgt spid="4">
                                            <p:txEl>
                                              <p:pRg st="2" end="2"/>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wipe(down)">
                                      <p:cBhvr>
                                        <p:cTn id="16" dur="500"/>
                                        <p:tgtEl>
                                          <p:spTgt spid="4">
                                            <p:txEl>
                                              <p:pRg st="3" end="3"/>
                                            </p:tx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wipe(down)">
                                      <p:cBhvr>
                                        <p:cTn id="19" dur="500"/>
                                        <p:tgtEl>
                                          <p:spTgt spid="4">
                                            <p:txEl>
                                              <p:pRg st="4" end="4"/>
                                            </p:txEl>
                                          </p:spTgt>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wipe(down)">
                                      <p:cBhvr>
                                        <p:cTn id="22" dur="500"/>
                                        <p:tgtEl>
                                          <p:spTgt spid="4">
                                            <p:txEl>
                                              <p:pRg st="5" end="5"/>
                                            </p:txEl>
                                          </p:spTgt>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wipe(down)">
                                      <p:cBhvr>
                                        <p:cTn id="25" dur="500"/>
                                        <p:tgtEl>
                                          <p:spTgt spid="4">
                                            <p:txEl>
                                              <p:pRg st="6" end="6"/>
                                            </p:txEl>
                                          </p:spTgt>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4">
                                            <p:txEl>
                                              <p:pRg st="7" end="7"/>
                                            </p:txEl>
                                          </p:spTgt>
                                        </p:tgtEl>
                                        <p:attrNameLst>
                                          <p:attrName>style.visibility</p:attrName>
                                        </p:attrNameLst>
                                      </p:cBhvr>
                                      <p:to>
                                        <p:strVal val="visible"/>
                                      </p:to>
                                    </p:set>
                                    <p:animEffect transition="in" filter="wipe(down)">
                                      <p:cBhvr>
                                        <p:cTn id="28" dur="500"/>
                                        <p:tgtEl>
                                          <p:spTgt spid="4">
                                            <p:txEl>
                                              <p:pRg st="7" end="7"/>
                                            </p:txEl>
                                          </p:spTgt>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animEffect transition="in" filter="wipe(down)">
                                      <p:cBhvr>
                                        <p:cTn id="31" dur="500"/>
                                        <p:tgtEl>
                                          <p:spTgt spid="4">
                                            <p:txEl>
                                              <p:pRg st="8" end="8"/>
                                            </p:txEl>
                                          </p:spTgt>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4">
                                            <p:txEl>
                                              <p:pRg st="9" end="9"/>
                                            </p:txEl>
                                          </p:spTgt>
                                        </p:tgtEl>
                                        <p:attrNameLst>
                                          <p:attrName>style.visibility</p:attrName>
                                        </p:attrNameLst>
                                      </p:cBhvr>
                                      <p:to>
                                        <p:strVal val="visible"/>
                                      </p:to>
                                    </p:set>
                                    <p:animEffect transition="in" filter="wipe(down)">
                                      <p:cBhvr>
                                        <p:cTn id="34" dur="500"/>
                                        <p:tgtEl>
                                          <p:spTgt spid="4">
                                            <p:txEl>
                                              <p:pRg st="9" end="9"/>
                                            </p:txEl>
                                          </p:spTgt>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4">
                                            <p:txEl>
                                              <p:pRg st="10" end="10"/>
                                            </p:txEl>
                                          </p:spTgt>
                                        </p:tgtEl>
                                        <p:attrNameLst>
                                          <p:attrName>style.visibility</p:attrName>
                                        </p:attrNameLst>
                                      </p:cBhvr>
                                      <p:to>
                                        <p:strVal val="visible"/>
                                      </p:to>
                                    </p:set>
                                    <p:animEffect transition="in" filter="wipe(down)">
                                      <p:cBhvr>
                                        <p:cTn id="37" dur="500"/>
                                        <p:tgtEl>
                                          <p:spTgt spid="4">
                                            <p:txEl>
                                              <p:pRg st="10" end="10"/>
                                            </p:txEl>
                                          </p:spTgt>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4">
                                            <p:txEl>
                                              <p:pRg st="11" end="11"/>
                                            </p:txEl>
                                          </p:spTgt>
                                        </p:tgtEl>
                                        <p:attrNameLst>
                                          <p:attrName>style.visibility</p:attrName>
                                        </p:attrNameLst>
                                      </p:cBhvr>
                                      <p:to>
                                        <p:strVal val="visible"/>
                                      </p:to>
                                    </p:set>
                                    <p:animEffect transition="in" filter="wipe(down)">
                                      <p:cBhvr>
                                        <p:cTn id="40" dur="500"/>
                                        <p:tgtEl>
                                          <p:spTgt spid="4">
                                            <p:txEl>
                                              <p:pRg st="11" end="11"/>
                                            </p:txEl>
                                          </p:spTgt>
                                        </p:tgtEl>
                                      </p:cBhvr>
                                    </p:animEffect>
                                  </p:childTnLst>
                                </p:cTn>
                              </p:par>
                              <p:par>
                                <p:cTn id="41" presetID="22" presetClass="entr" presetSubtype="4" fill="hold" nodeType="with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wipe(down)">
                                      <p:cBhvr>
                                        <p:cTn id="4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36478-E4E2-F488-9EEE-AB33F1914E3C}"/>
              </a:ext>
            </a:extLst>
          </p:cNvPr>
          <p:cNvSpPr>
            <a:spLocks noGrp="1"/>
          </p:cNvSpPr>
          <p:nvPr>
            <p:ph type="title"/>
          </p:nvPr>
        </p:nvSpPr>
        <p:spPr>
          <a:xfrm>
            <a:off x="838200" y="365125"/>
            <a:ext cx="10515600" cy="772559"/>
          </a:xfrm>
        </p:spPr>
        <p:txBody>
          <a:bodyPr/>
          <a:lstStyle/>
          <a:p>
            <a:r>
              <a:rPr lang="en-IN" dirty="0">
                <a:latin typeface="Times New Roman" panose="02020603050405020304" pitchFamily="18" charset="0"/>
                <a:cs typeface="Times New Roman" panose="02020603050405020304" pitchFamily="18" charset="0"/>
              </a:rPr>
              <a:t>APPLICATIONS</a:t>
            </a:r>
          </a:p>
        </p:txBody>
      </p:sp>
      <p:sp>
        <p:nvSpPr>
          <p:cNvPr id="4" name="Rectangle 1">
            <a:extLst>
              <a:ext uri="{FF2B5EF4-FFF2-40B4-BE49-F238E27FC236}">
                <a16:creationId xmlns:a16="http://schemas.microsoft.com/office/drawing/2014/main" id="{04F3BBEC-6508-51F3-E7A8-44262D1753B0}"/>
              </a:ext>
            </a:extLst>
          </p:cNvPr>
          <p:cNvSpPr>
            <a:spLocks noGrp="1" noChangeArrowheads="1"/>
          </p:cNvSpPr>
          <p:nvPr>
            <p:ph idx="1"/>
          </p:nvPr>
        </p:nvSpPr>
        <p:spPr bwMode="auto">
          <a:xfrm>
            <a:off x="838200" y="1468776"/>
            <a:ext cx="9911316" cy="4493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Assistive technology for the visually impaired</a:t>
            </a:r>
            <a:r>
              <a:rPr kumimoji="0" lang="en-US" altLang="en-US" sz="2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Provides real-time spoken descriptions of surroundings through mobile phones or smart glasses.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Autonomous vehicles</a:t>
            </a:r>
            <a:r>
              <a:rPr kumimoji="0" lang="en-US" altLang="en-US" sz="2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Describes road scenes, obstacles, traffic signs, and pedestrian activities for safer navigation.</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Surveillance and security systems</a:t>
            </a:r>
            <a:r>
              <a:rPr kumimoji="0" lang="en-US" altLang="en-US" sz="2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Automatically summarizes live camera feeds to detect suspicious activities or unusual events.</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Social media and content moderation</a:t>
            </a:r>
            <a:r>
              <a:rPr kumimoji="0" lang="en-US" altLang="en-US" sz="2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Generates captions for uploaded images to improve accessibility and content understanding.</a:t>
            </a:r>
          </a:p>
          <a:p>
            <a:pPr marR="0" lvl="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Smart robots and service robots</a:t>
            </a:r>
            <a:r>
              <a:rPr kumimoji="0" lang="en-US" altLang="en-US" sz="2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Helps robots understand and describe environments for interaction and task execution.</a:t>
            </a:r>
          </a:p>
        </p:txBody>
      </p:sp>
    </p:spTree>
    <p:extLst>
      <p:ext uri="{BB962C8B-B14F-4D97-AF65-F5344CB8AC3E}">
        <p14:creationId xmlns:p14="http://schemas.microsoft.com/office/powerpoint/2010/main" val="2295475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 calcmode="lin" valueType="num">
                                      <p:cBhvr additive="base">
                                        <p:cTn id="11"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 calcmode="lin" valueType="num">
                                      <p:cBhvr additive="base">
                                        <p:cTn id="15"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4">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 calcmode="lin" valueType="num">
                                      <p:cBhvr additive="base">
                                        <p:cTn id="23"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4">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 calcmode="lin" valueType="num">
                                      <p:cBhvr additive="base">
                                        <p:cTn id="27"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96F7192B-58B9-69D9-409F-B9E09E468AFB}"/>
              </a:ext>
            </a:extLst>
          </p:cNvPr>
          <p:cNvSpPr>
            <a:spLocks noGrp="1" noChangeArrowheads="1"/>
          </p:cNvSpPr>
          <p:nvPr>
            <p:ph idx="1"/>
          </p:nvPr>
        </p:nvSpPr>
        <p:spPr bwMode="auto">
          <a:xfrm>
            <a:off x="733425" y="1382286"/>
            <a:ext cx="10239375"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Healthcare monitoring</a:t>
            </a:r>
            <a:r>
              <a:rPr kumimoji="0" lang="en-US" altLang="en-US" sz="2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Describes medical images or patient activities in real time for faster diagnosis and assistance.</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E-commerce platforms</a:t>
            </a:r>
            <a:r>
              <a:rPr kumimoji="0" lang="en-US" altLang="en-US" sz="2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Automatically generates product descriptions from live product images.</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Smart home systems</a:t>
            </a:r>
            <a:r>
              <a:rPr kumimoji="0" lang="en-US" altLang="en-US" sz="2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Interprets camera feeds to notify users about events such as visitors, pets, or intrusions.</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Disaster management and remote sensing</a:t>
            </a:r>
            <a:r>
              <a:rPr kumimoji="0" lang="en-US" altLang="en-US" sz="2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Describes satellite or drone images to support rapid damage assessment.</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6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Video streaming and broadcasting</a:t>
            </a:r>
            <a:r>
              <a:rPr kumimoji="0" lang="en-US" altLang="en-US" sz="2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 Generates live captions to improve accessibility and searchability of visual content.</a:t>
            </a:r>
          </a:p>
        </p:txBody>
      </p:sp>
    </p:spTree>
    <p:extLst>
      <p:ext uri="{BB962C8B-B14F-4D97-AF65-F5344CB8AC3E}">
        <p14:creationId xmlns:p14="http://schemas.microsoft.com/office/powerpoint/2010/main" val="4202560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down)">
                                      <p:cBhvr>
                                        <p:cTn id="7" dur="500"/>
                                        <p:tgtEl>
                                          <p:spTgt spid="4">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wipe(down)">
                                      <p:cBhvr>
                                        <p:cTn id="10" dur="500"/>
                                        <p:tgtEl>
                                          <p:spTgt spid="4">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wipe(down)">
                                      <p:cBhvr>
                                        <p:cTn id="13" dur="500"/>
                                        <p:tgtEl>
                                          <p:spTgt spid="4">
                                            <p:txEl>
                                              <p:pRg st="2" end="2"/>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wipe(down)">
                                      <p:cBhvr>
                                        <p:cTn id="16" dur="500"/>
                                        <p:tgtEl>
                                          <p:spTgt spid="4">
                                            <p:txEl>
                                              <p:pRg st="3" end="3"/>
                                            </p:tx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wipe(down)">
                                      <p:cBhvr>
                                        <p:cTn id="19"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601A8F-B91C-25C0-7E4B-57734ADD4C5A}"/>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OBJECTIVES</a:t>
            </a:r>
          </a:p>
        </p:txBody>
      </p:sp>
      <p:sp>
        <p:nvSpPr>
          <p:cNvPr id="4" name="Rectangle 1">
            <a:extLst>
              <a:ext uri="{FF2B5EF4-FFF2-40B4-BE49-F238E27FC236}">
                <a16:creationId xmlns:a16="http://schemas.microsoft.com/office/drawing/2014/main" id="{F4D04D2D-E160-CDCA-65BE-B170DD7D0FB1}"/>
              </a:ext>
            </a:extLst>
          </p:cNvPr>
          <p:cNvSpPr>
            <a:spLocks noGrp="1" noChangeArrowheads="1"/>
          </p:cNvSpPr>
          <p:nvPr>
            <p:ph idx="1"/>
          </p:nvPr>
        </p:nvSpPr>
        <p:spPr bwMode="auto">
          <a:xfrm>
            <a:off x="944526" y="1592519"/>
            <a:ext cx="10028274" cy="46474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automatically generate meaningful and grammatically correct textual descriptions for given images.</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accurately identify and describe important objects, scenes, and their relationships within an image.</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bridge the gap between visual perception and natural language understanding using deep learning models.</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improve semantic consistency and contextual relevance in the generated captions.</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support real-world applications such as assistive technologies for visually impaired users, image retrieval, surveillance, and multimedia indexing.</a:t>
            </a: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enhance model performance in terms of accuracy, fluency, and robustness across diverse image datasets.</a:t>
            </a:r>
          </a:p>
        </p:txBody>
      </p:sp>
    </p:spTree>
    <p:extLst>
      <p:ext uri="{BB962C8B-B14F-4D97-AF65-F5344CB8AC3E}">
        <p14:creationId xmlns:p14="http://schemas.microsoft.com/office/powerpoint/2010/main" val="2140543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 calcmode="lin" valueType="num">
                                      <p:cBhvr additive="base">
                                        <p:cTn id="11"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anim calcmode="lin" valueType="num">
                                      <p:cBhvr additive="base">
                                        <p:cTn id="15"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4">
                                            <p:txEl>
                                              <p:pRg st="1" end="1"/>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 calcmode="lin" valueType="num">
                                      <p:cBhvr additive="base">
                                        <p:cTn id="23"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4">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 calcmode="lin" valueType="num">
                                      <p:cBhvr additive="base">
                                        <p:cTn id="27"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4">
                                            <p:txEl>
                                              <p:pRg st="4" end="4"/>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
                                            <p:txEl>
                                              <p:pRg st="5" end="5"/>
                                            </p:txEl>
                                          </p:spTgt>
                                        </p:tgtEl>
                                        <p:attrNameLst>
                                          <p:attrName>style.visibility</p:attrName>
                                        </p:attrNameLst>
                                      </p:cBhvr>
                                      <p:to>
                                        <p:strVal val="visible"/>
                                      </p:to>
                                    </p:set>
                                    <p:anim calcmode="lin" valueType="num">
                                      <p:cBhvr additive="base">
                                        <p:cTn id="31"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83F66-C338-FA13-FF4B-7EAEDFBBE86B}"/>
              </a:ext>
            </a:extLst>
          </p:cNvPr>
          <p:cNvSpPr>
            <a:spLocks noGrp="1"/>
          </p:cNvSpPr>
          <p:nvPr>
            <p:ph type="title"/>
          </p:nvPr>
        </p:nvSpPr>
        <p:spPr>
          <a:xfrm>
            <a:off x="838200" y="365126"/>
            <a:ext cx="10515600" cy="613070"/>
          </a:xfrm>
        </p:spPr>
        <p:txBody>
          <a:bodyPr>
            <a:noAutofit/>
          </a:bodyPr>
          <a:lstStyle/>
          <a:p>
            <a:pPr algn="ctr"/>
            <a:r>
              <a:rPr lang="en-IN" sz="3600" dirty="0">
                <a:latin typeface="Times New Roman" panose="02020603050405020304" pitchFamily="18" charset="0"/>
                <a:cs typeface="Times New Roman" panose="02020603050405020304" pitchFamily="18" charset="0"/>
              </a:rPr>
              <a:t>LITERATURE SURVEY</a:t>
            </a:r>
          </a:p>
        </p:txBody>
      </p:sp>
      <p:graphicFrame>
        <p:nvGraphicFramePr>
          <p:cNvPr id="4" name="Content Placeholder 3">
            <a:extLst>
              <a:ext uri="{FF2B5EF4-FFF2-40B4-BE49-F238E27FC236}">
                <a16:creationId xmlns:a16="http://schemas.microsoft.com/office/drawing/2014/main" id="{54FEF793-AD7C-08E0-B6C3-DFAB0F227F49}"/>
              </a:ext>
            </a:extLst>
          </p:cNvPr>
          <p:cNvGraphicFramePr>
            <a:graphicFrameLocks noGrp="1"/>
          </p:cNvGraphicFramePr>
          <p:nvPr>
            <p:ph idx="1"/>
            <p:extLst>
              <p:ext uri="{D42A27DB-BD31-4B8C-83A1-F6EECF244321}">
                <p14:modId xmlns:p14="http://schemas.microsoft.com/office/powerpoint/2010/main" val="3568968084"/>
              </p:ext>
            </p:extLst>
          </p:nvPr>
        </p:nvGraphicFramePr>
        <p:xfrm>
          <a:off x="1736652" y="1228735"/>
          <a:ext cx="8718696" cy="4788044"/>
        </p:xfrm>
        <a:graphic>
          <a:graphicData uri="http://schemas.openxmlformats.org/drawingml/2006/table">
            <a:tbl>
              <a:tblPr>
                <a:tableStyleId>{69CF1AB2-1976-4502-BF36-3FF5EA218861}</a:tableStyleId>
              </a:tblPr>
              <a:tblGrid>
                <a:gridCol w="549348">
                  <a:extLst>
                    <a:ext uri="{9D8B030D-6E8A-4147-A177-3AD203B41FA5}">
                      <a16:colId xmlns:a16="http://schemas.microsoft.com/office/drawing/2014/main" val="1272250742"/>
                    </a:ext>
                  </a:extLst>
                </a:gridCol>
                <a:gridCol w="2356884">
                  <a:extLst>
                    <a:ext uri="{9D8B030D-6E8A-4147-A177-3AD203B41FA5}">
                      <a16:colId xmlns:a16="http://schemas.microsoft.com/office/drawing/2014/main" val="2089667824"/>
                    </a:ext>
                  </a:extLst>
                </a:gridCol>
                <a:gridCol w="1453116">
                  <a:extLst>
                    <a:ext uri="{9D8B030D-6E8A-4147-A177-3AD203B41FA5}">
                      <a16:colId xmlns:a16="http://schemas.microsoft.com/office/drawing/2014/main" val="3695175591"/>
                    </a:ext>
                  </a:extLst>
                </a:gridCol>
                <a:gridCol w="1453116">
                  <a:extLst>
                    <a:ext uri="{9D8B030D-6E8A-4147-A177-3AD203B41FA5}">
                      <a16:colId xmlns:a16="http://schemas.microsoft.com/office/drawing/2014/main" val="2298696910"/>
                    </a:ext>
                  </a:extLst>
                </a:gridCol>
                <a:gridCol w="1453116">
                  <a:extLst>
                    <a:ext uri="{9D8B030D-6E8A-4147-A177-3AD203B41FA5}">
                      <a16:colId xmlns:a16="http://schemas.microsoft.com/office/drawing/2014/main" val="598382705"/>
                    </a:ext>
                  </a:extLst>
                </a:gridCol>
                <a:gridCol w="1453116">
                  <a:extLst>
                    <a:ext uri="{9D8B030D-6E8A-4147-A177-3AD203B41FA5}">
                      <a16:colId xmlns:a16="http://schemas.microsoft.com/office/drawing/2014/main" val="2430732804"/>
                    </a:ext>
                  </a:extLst>
                </a:gridCol>
              </a:tblGrid>
              <a:tr h="400757">
                <a:tc>
                  <a:txBody>
                    <a:bodyPr/>
                    <a:lstStyle/>
                    <a:p>
                      <a:pPr algn="ctr">
                        <a:buNone/>
                      </a:pPr>
                      <a:r>
                        <a:rPr lang="en-IN" sz="1200" dirty="0" err="1">
                          <a:latin typeface="Times New Roman" panose="02020603050405020304" pitchFamily="18" charset="0"/>
                          <a:cs typeface="Times New Roman" panose="02020603050405020304" pitchFamily="18" charset="0"/>
                        </a:rPr>
                        <a:t>S.No</a:t>
                      </a:r>
                      <a:endParaRPr lang="en-IN" sz="1200" dirty="0">
                        <a:latin typeface="Times New Roman" panose="02020603050405020304" pitchFamily="18" charset="0"/>
                        <a:cs typeface="Times New Roman" panose="02020603050405020304" pitchFamily="18" charset="0"/>
                      </a:endParaRP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Objective</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Dataset(s) Used</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Approach / Methodology</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Limitations</a:t>
                      </a:r>
                    </a:p>
                  </a:txBody>
                  <a:tcPr marL="36261" marR="36261" marT="18131" marB="18131" anchor="ctr"/>
                </a:tc>
                <a:tc>
                  <a:txBody>
                    <a:bodyPr/>
                    <a:lstStyle/>
                    <a:p>
                      <a:pPr algn="ctr">
                        <a:buNone/>
                      </a:pPr>
                      <a:r>
                        <a:rPr lang="en-IN" sz="1200" dirty="0">
                          <a:latin typeface="Times New Roman" panose="02020603050405020304" pitchFamily="18" charset="0"/>
                          <a:cs typeface="Times New Roman" panose="02020603050405020304" pitchFamily="18" charset="0"/>
                        </a:rPr>
                        <a:t>Accuracy / Performance </a:t>
                      </a:r>
                    </a:p>
                  </a:txBody>
                  <a:tcPr marL="36261" marR="36261" marT="18131" marB="18131" anchor="ctr"/>
                </a:tc>
                <a:extLst>
                  <a:ext uri="{0D108BD9-81ED-4DB2-BD59-A6C34878D82A}">
                    <a16:rowId xmlns:a16="http://schemas.microsoft.com/office/drawing/2014/main" val="1949629852"/>
                  </a:ext>
                </a:extLst>
              </a:tr>
              <a:tr h="1242349">
                <a:tc>
                  <a:txBody>
                    <a:bodyPr/>
                    <a:lstStyle/>
                    <a:p>
                      <a:pPr algn="ctr">
                        <a:buNone/>
                      </a:pPr>
                      <a:r>
                        <a:rPr lang="en-IN" sz="1200" dirty="0">
                          <a:latin typeface="Times New Roman" panose="02020603050405020304" pitchFamily="18" charset="0"/>
                          <a:cs typeface="Times New Roman" panose="02020603050405020304" pitchFamily="18" charset="0"/>
                        </a:rPr>
                        <a:t>1</a:t>
                      </a:r>
                    </a:p>
                  </a:txBody>
                  <a:tcPr marL="36261" marR="36261" marT="18131" marB="18131" anchor="ctr"/>
                </a:tc>
                <a:tc>
                  <a:txBody>
                    <a:bodyPr/>
                    <a:lstStyle/>
                    <a:p>
                      <a:pPr algn="ctr">
                        <a:buNone/>
                      </a:pPr>
                      <a:r>
                        <a:rPr lang="en-US" sz="1200" dirty="0">
                          <a:latin typeface="Times New Roman" panose="02020603050405020304" pitchFamily="18" charset="0"/>
                          <a:cs typeface="Times New Roman" panose="02020603050405020304" pitchFamily="18" charset="0"/>
                        </a:rPr>
                        <a:t>Improve remote-sensing image captioning using multi-scale features and semantic memory.</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Sydney, UCM, NWPU</a:t>
                      </a:r>
                    </a:p>
                  </a:txBody>
                  <a:tcPr marL="36261" marR="36261" marT="18131" marB="18131" anchor="ctr"/>
                </a:tc>
                <a:tc>
                  <a:txBody>
                    <a:bodyPr/>
                    <a:lstStyle/>
                    <a:p>
                      <a:pPr algn="ctr">
                        <a:buNone/>
                      </a:pPr>
                      <a:r>
                        <a:rPr lang="en-US" sz="1200">
                          <a:latin typeface="Times New Roman" panose="02020603050405020304" pitchFamily="18" charset="0"/>
                          <a:cs typeface="Times New Roman" panose="02020603050405020304" pitchFamily="18" charset="0"/>
                        </a:rPr>
                        <a:t>CLIP encoder + multi-level feature enhancement + scale-aware attention + semantic memory + Transformer decoder.</a:t>
                      </a:r>
                    </a:p>
                  </a:txBody>
                  <a:tcPr marL="36261" marR="36261" marT="18131" marB="18131" anchor="ctr"/>
                </a:tc>
                <a:tc>
                  <a:txBody>
                    <a:bodyPr/>
                    <a:lstStyle/>
                    <a:p>
                      <a:pPr algn="ctr">
                        <a:buNone/>
                      </a:pPr>
                      <a:r>
                        <a:rPr lang="en-US" sz="1200">
                          <a:latin typeface="Times New Roman" panose="02020603050405020304" pitchFamily="18" charset="0"/>
                          <a:cs typeface="Times New Roman" panose="02020603050405020304" pitchFamily="18" charset="0"/>
                        </a:rPr>
                        <a:t>Memory less effective on small datasets; sensitive to memory size.</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Better CIDEr &amp; BLEU than baselines.</a:t>
                      </a:r>
                    </a:p>
                  </a:txBody>
                  <a:tcPr marL="36261" marR="36261" marT="18131" marB="18131" anchor="ctr"/>
                </a:tc>
                <a:extLst>
                  <a:ext uri="{0D108BD9-81ED-4DB2-BD59-A6C34878D82A}">
                    <a16:rowId xmlns:a16="http://schemas.microsoft.com/office/drawing/2014/main" val="3637858498"/>
                  </a:ext>
                </a:extLst>
              </a:tr>
              <a:tr h="881666">
                <a:tc>
                  <a:txBody>
                    <a:bodyPr/>
                    <a:lstStyle/>
                    <a:p>
                      <a:pPr algn="ctr">
                        <a:buNone/>
                      </a:pPr>
                      <a:r>
                        <a:rPr lang="en-IN" sz="1200" dirty="0">
                          <a:latin typeface="Times New Roman" panose="02020603050405020304" pitchFamily="18" charset="0"/>
                          <a:cs typeface="Times New Roman" panose="02020603050405020304" pitchFamily="18" charset="0"/>
                        </a:rPr>
                        <a:t>2</a:t>
                      </a:r>
                    </a:p>
                  </a:txBody>
                  <a:tcPr marL="36261" marR="36261" marT="18131" marB="18131" anchor="ctr"/>
                </a:tc>
                <a:tc>
                  <a:txBody>
                    <a:bodyPr/>
                    <a:lstStyle/>
                    <a:p>
                      <a:pPr algn="ctr">
                        <a:buNone/>
                      </a:pPr>
                      <a:r>
                        <a:rPr lang="en-US" sz="1200">
                          <a:latin typeface="Times New Roman" panose="02020603050405020304" pitchFamily="18" charset="0"/>
                          <a:cs typeface="Times New Roman" panose="02020603050405020304" pitchFamily="18" charset="0"/>
                        </a:rPr>
                        <a:t>Reduce object omission and misidentification in RS captioning.</a:t>
                      </a:r>
                    </a:p>
                  </a:txBody>
                  <a:tcPr marL="36261" marR="36261" marT="18131" marB="18131" anchor="ctr"/>
                </a:tc>
                <a:tc>
                  <a:txBody>
                    <a:bodyPr/>
                    <a:lstStyle/>
                    <a:p>
                      <a:pPr algn="ctr">
                        <a:buNone/>
                      </a:pPr>
                      <a:r>
                        <a:rPr lang="en-IN" sz="1200" dirty="0">
                          <a:latin typeface="Times New Roman" panose="02020603050405020304" pitchFamily="18" charset="0"/>
                          <a:cs typeface="Times New Roman" panose="02020603050405020304" pitchFamily="18" charset="0"/>
                        </a:rPr>
                        <a:t>UCM, RSICD, NWPU</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RS-CLIP patch tokens + hierarchical attention Transformer + text encoder + SCST.</a:t>
                      </a:r>
                    </a:p>
                  </a:txBody>
                  <a:tcPr marL="36261" marR="36261" marT="18131" marB="18131" anchor="ctr"/>
                </a:tc>
                <a:tc>
                  <a:txBody>
                    <a:bodyPr/>
                    <a:lstStyle/>
                    <a:p>
                      <a:pPr algn="ctr">
                        <a:buNone/>
                      </a:pPr>
                      <a:r>
                        <a:rPr lang="en-US" sz="1200">
                          <a:latin typeface="Times New Roman" panose="02020603050405020304" pitchFamily="18" charset="0"/>
                          <a:cs typeface="Times New Roman" panose="02020603050405020304" pitchFamily="18" charset="0"/>
                        </a:rPr>
                        <a:t>Scene confusion; number-count errors; overfitting risk.</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+5.88 BLEU-4, +18.07 CIDEr.</a:t>
                      </a:r>
                    </a:p>
                  </a:txBody>
                  <a:tcPr marL="36261" marR="36261" marT="18131" marB="18131" anchor="ctr"/>
                </a:tc>
                <a:extLst>
                  <a:ext uri="{0D108BD9-81ED-4DB2-BD59-A6C34878D82A}">
                    <a16:rowId xmlns:a16="http://schemas.microsoft.com/office/drawing/2014/main" val="3422116689"/>
                  </a:ext>
                </a:extLst>
              </a:tr>
              <a:tr h="881666">
                <a:tc>
                  <a:txBody>
                    <a:bodyPr/>
                    <a:lstStyle/>
                    <a:p>
                      <a:pPr algn="ctr">
                        <a:buNone/>
                      </a:pPr>
                      <a:r>
                        <a:rPr lang="en-IN" sz="1200">
                          <a:latin typeface="Times New Roman" panose="02020603050405020304" pitchFamily="18" charset="0"/>
                          <a:cs typeface="Times New Roman" panose="02020603050405020304" pitchFamily="18" charset="0"/>
                        </a:rPr>
                        <a:t>3</a:t>
                      </a:r>
                    </a:p>
                  </a:txBody>
                  <a:tcPr marL="36261" marR="36261" marT="18131" marB="18131" anchor="ctr"/>
                </a:tc>
                <a:tc>
                  <a:txBody>
                    <a:bodyPr/>
                    <a:lstStyle/>
                    <a:p>
                      <a:pPr algn="ctr">
                        <a:buNone/>
                      </a:pPr>
                      <a:r>
                        <a:rPr lang="en-US" sz="1200" dirty="0">
                          <a:latin typeface="Times New Roman" panose="02020603050405020304" pitchFamily="18" charset="0"/>
                          <a:cs typeface="Times New Roman" panose="02020603050405020304" pitchFamily="18" charset="0"/>
                        </a:rPr>
                        <a:t>Improve spatial reasoning in RS image captioning.</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Sydney, UCM, RSICD</a:t>
                      </a:r>
                    </a:p>
                  </a:txBody>
                  <a:tcPr marL="36261" marR="36261" marT="18131" marB="18131" anchor="ctr"/>
                </a:tc>
                <a:tc>
                  <a:txBody>
                    <a:bodyPr/>
                    <a:lstStyle/>
                    <a:p>
                      <a:pPr algn="ctr">
                        <a:buNone/>
                      </a:pPr>
                      <a:r>
                        <a:rPr lang="en-US" sz="1200">
                          <a:latin typeface="Times New Roman" panose="02020603050405020304" pitchFamily="18" charset="0"/>
                          <a:cs typeface="Times New Roman" panose="02020603050405020304" pitchFamily="18" charset="0"/>
                        </a:rPr>
                        <a:t>Dual-stream grid &amp; region features + graph attention + spatially aware Transformer.</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No explicit object-orientation modeling.</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CIDEr ≈ 338–444 range.</a:t>
                      </a:r>
                    </a:p>
                  </a:txBody>
                  <a:tcPr marL="36261" marR="36261" marT="18131" marB="18131" anchor="ctr"/>
                </a:tc>
                <a:extLst>
                  <a:ext uri="{0D108BD9-81ED-4DB2-BD59-A6C34878D82A}">
                    <a16:rowId xmlns:a16="http://schemas.microsoft.com/office/drawing/2014/main" val="1839413087"/>
                  </a:ext>
                </a:extLst>
              </a:tr>
              <a:tr h="1242349">
                <a:tc>
                  <a:txBody>
                    <a:bodyPr/>
                    <a:lstStyle/>
                    <a:p>
                      <a:pPr algn="ctr">
                        <a:buNone/>
                      </a:pPr>
                      <a:r>
                        <a:rPr lang="en-IN" sz="1200" dirty="0">
                          <a:latin typeface="Times New Roman" panose="02020603050405020304" pitchFamily="18" charset="0"/>
                          <a:cs typeface="Times New Roman" panose="02020603050405020304" pitchFamily="18" charset="0"/>
                        </a:rPr>
                        <a:t>4</a:t>
                      </a:r>
                    </a:p>
                  </a:txBody>
                  <a:tcPr marL="36261" marR="36261" marT="18131" marB="18131" anchor="ctr"/>
                </a:tc>
                <a:tc>
                  <a:txBody>
                    <a:bodyPr/>
                    <a:lstStyle/>
                    <a:p>
                      <a:pPr algn="ctr">
                        <a:buNone/>
                      </a:pPr>
                      <a:r>
                        <a:rPr lang="en-US" sz="1200">
                          <a:latin typeface="Times New Roman" panose="02020603050405020304" pitchFamily="18" charset="0"/>
                          <a:cs typeface="Times New Roman" panose="02020603050405020304" pitchFamily="18" charset="0"/>
                        </a:rPr>
                        <a:t>Enable semantic image transmission using captions instead of raw images.</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MS-COCO</a:t>
                      </a:r>
                    </a:p>
                  </a:txBody>
                  <a:tcPr marL="36261" marR="36261" marT="18131" marB="18131" anchor="ctr"/>
                </a:tc>
                <a:tc>
                  <a:txBody>
                    <a:bodyPr/>
                    <a:lstStyle/>
                    <a:p>
                      <a:pPr algn="ctr">
                        <a:buNone/>
                      </a:pPr>
                      <a:r>
                        <a:rPr lang="en-IN" sz="1200">
                          <a:latin typeface="Times New Roman" panose="02020603050405020304" pitchFamily="18" charset="0"/>
                          <a:cs typeface="Times New Roman" panose="02020603050405020304" pitchFamily="18" charset="0"/>
                        </a:rPr>
                        <a:t>OFA captioning → text transmission → Stable Diffusion XL regeneration → explainable keyword similarity metric.</a:t>
                      </a:r>
                    </a:p>
                  </a:txBody>
                  <a:tcPr marL="36261" marR="36261" marT="18131" marB="18131" anchor="ctr"/>
                </a:tc>
                <a:tc>
                  <a:txBody>
                    <a:bodyPr/>
                    <a:lstStyle/>
                    <a:p>
                      <a:pPr algn="ctr">
                        <a:buNone/>
                      </a:pPr>
                      <a:r>
                        <a:rPr lang="en-US" sz="1200">
                          <a:latin typeface="Times New Roman" panose="02020603050405020304" pitchFamily="18" charset="0"/>
                          <a:cs typeface="Times New Roman" panose="02020603050405020304" pitchFamily="18" charset="0"/>
                        </a:rPr>
                        <a:t>Weak for cluttered / abstract scenes.</a:t>
                      </a:r>
                    </a:p>
                  </a:txBody>
                  <a:tcPr marL="36261" marR="36261" marT="18131" marB="18131" anchor="ctr"/>
                </a:tc>
                <a:tc>
                  <a:txBody>
                    <a:bodyPr/>
                    <a:lstStyle/>
                    <a:p>
                      <a:pPr algn="ctr">
                        <a:buNone/>
                      </a:pPr>
                      <a:r>
                        <a:rPr lang="en-US" sz="1200" dirty="0">
                          <a:latin typeface="Times New Roman" panose="02020603050405020304" pitchFamily="18" charset="0"/>
                          <a:cs typeface="Times New Roman" panose="02020603050405020304" pitchFamily="18" charset="0"/>
                        </a:rPr>
                        <a:t>Similarity &gt;0.6; &gt;99% data reduction.</a:t>
                      </a:r>
                    </a:p>
                  </a:txBody>
                  <a:tcPr marL="36261" marR="36261" marT="18131" marB="18131" anchor="ctr"/>
                </a:tc>
                <a:extLst>
                  <a:ext uri="{0D108BD9-81ED-4DB2-BD59-A6C34878D82A}">
                    <a16:rowId xmlns:a16="http://schemas.microsoft.com/office/drawing/2014/main" val="785175112"/>
                  </a:ext>
                </a:extLst>
              </a:tr>
            </a:tbl>
          </a:graphicData>
        </a:graphic>
      </p:graphicFrame>
    </p:spTree>
    <p:extLst>
      <p:ext uri="{BB962C8B-B14F-4D97-AF65-F5344CB8AC3E}">
        <p14:creationId xmlns:p14="http://schemas.microsoft.com/office/powerpoint/2010/main" val="1322051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Content Placeholder 13">
            <a:extLst>
              <a:ext uri="{FF2B5EF4-FFF2-40B4-BE49-F238E27FC236}">
                <a16:creationId xmlns:a16="http://schemas.microsoft.com/office/drawing/2014/main" id="{1F607888-ECF6-2E67-38A8-1D72446BF629}"/>
              </a:ext>
            </a:extLst>
          </p:cNvPr>
          <p:cNvGraphicFramePr>
            <a:graphicFrameLocks noGrp="1"/>
          </p:cNvGraphicFramePr>
          <p:nvPr>
            <p:ph idx="1"/>
            <p:extLst>
              <p:ext uri="{D42A27DB-BD31-4B8C-83A1-F6EECF244321}">
                <p14:modId xmlns:p14="http://schemas.microsoft.com/office/powerpoint/2010/main" val="2456120881"/>
              </p:ext>
            </p:extLst>
          </p:nvPr>
        </p:nvGraphicFramePr>
        <p:xfrm>
          <a:off x="1637414" y="744538"/>
          <a:ext cx="8899452" cy="5449152"/>
        </p:xfrm>
        <a:graphic>
          <a:graphicData uri="http://schemas.openxmlformats.org/drawingml/2006/table">
            <a:tbl>
              <a:tblPr>
                <a:tableStyleId>{8A107856-5554-42FB-B03E-39F5DBC370BA}</a:tableStyleId>
              </a:tblPr>
              <a:tblGrid>
                <a:gridCol w="467833">
                  <a:extLst>
                    <a:ext uri="{9D8B030D-6E8A-4147-A177-3AD203B41FA5}">
                      <a16:colId xmlns:a16="http://schemas.microsoft.com/office/drawing/2014/main" val="2000497511"/>
                    </a:ext>
                  </a:extLst>
                </a:gridCol>
                <a:gridCol w="2498651">
                  <a:extLst>
                    <a:ext uri="{9D8B030D-6E8A-4147-A177-3AD203B41FA5}">
                      <a16:colId xmlns:a16="http://schemas.microsoft.com/office/drawing/2014/main" val="855193780"/>
                    </a:ext>
                  </a:extLst>
                </a:gridCol>
                <a:gridCol w="1483242">
                  <a:extLst>
                    <a:ext uri="{9D8B030D-6E8A-4147-A177-3AD203B41FA5}">
                      <a16:colId xmlns:a16="http://schemas.microsoft.com/office/drawing/2014/main" val="2397541310"/>
                    </a:ext>
                  </a:extLst>
                </a:gridCol>
                <a:gridCol w="1483242">
                  <a:extLst>
                    <a:ext uri="{9D8B030D-6E8A-4147-A177-3AD203B41FA5}">
                      <a16:colId xmlns:a16="http://schemas.microsoft.com/office/drawing/2014/main" val="2735350797"/>
                    </a:ext>
                  </a:extLst>
                </a:gridCol>
                <a:gridCol w="1483242">
                  <a:extLst>
                    <a:ext uri="{9D8B030D-6E8A-4147-A177-3AD203B41FA5}">
                      <a16:colId xmlns:a16="http://schemas.microsoft.com/office/drawing/2014/main" val="3802112935"/>
                    </a:ext>
                  </a:extLst>
                </a:gridCol>
                <a:gridCol w="1483242">
                  <a:extLst>
                    <a:ext uri="{9D8B030D-6E8A-4147-A177-3AD203B41FA5}">
                      <a16:colId xmlns:a16="http://schemas.microsoft.com/office/drawing/2014/main" val="3470013394"/>
                    </a:ext>
                  </a:extLst>
                </a:gridCol>
              </a:tblGrid>
              <a:tr h="476528">
                <a:tc>
                  <a:txBody>
                    <a:bodyPr/>
                    <a:lstStyle/>
                    <a:p>
                      <a:pPr algn="ctr">
                        <a:buNone/>
                      </a:pPr>
                      <a:r>
                        <a:rPr lang="en-IN" sz="1200">
                          <a:latin typeface="Times New Roman" panose="02020603050405020304" pitchFamily="18" charset="0"/>
                          <a:cs typeface="Times New Roman" panose="02020603050405020304" pitchFamily="18" charset="0"/>
                        </a:rPr>
                        <a:t>S.No</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Objective</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Dataset(s) Used</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Approach / Methodology</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Limitations</a:t>
                      </a:r>
                    </a:p>
                  </a:txBody>
                  <a:tcPr marL="47653" marR="47653" marT="23826" marB="23826" anchor="ctr"/>
                </a:tc>
                <a:tc>
                  <a:txBody>
                    <a:bodyPr/>
                    <a:lstStyle/>
                    <a:p>
                      <a:pPr algn="ctr">
                        <a:buNone/>
                      </a:pPr>
                      <a:r>
                        <a:rPr lang="en-IN" sz="1200" dirty="0">
                          <a:latin typeface="Times New Roman" panose="02020603050405020304" pitchFamily="18" charset="0"/>
                          <a:cs typeface="Times New Roman" panose="02020603050405020304" pitchFamily="18" charset="0"/>
                        </a:rPr>
                        <a:t>Accuracy / Performance </a:t>
                      </a:r>
                    </a:p>
                  </a:txBody>
                  <a:tcPr marL="47653" marR="47653" marT="23826" marB="23826" anchor="ctr"/>
                </a:tc>
                <a:extLst>
                  <a:ext uri="{0D108BD9-81ED-4DB2-BD59-A6C34878D82A}">
                    <a16:rowId xmlns:a16="http://schemas.microsoft.com/office/drawing/2014/main" val="2848348314"/>
                  </a:ext>
                </a:extLst>
              </a:tr>
              <a:tr h="1048363">
                <a:tc>
                  <a:txBody>
                    <a:bodyPr/>
                    <a:lstStyle/>
                    <a:p>
                      <a:pPr algn="ctr">
                        <a:buNone/>
                      </a:pPr>
                      <a:r>
                        <a:rPr lang="en-IN" sz="1200">
                          <a:latin typeface="Times New Roman" panose="02020603050405020304" pitchFamily="18" charset="0"/>
                          <a:cs typeface="Times New Roman" panose="02020603050405020304" pitchFamily="18" charset="0"/>
                        </a:rPr>
                        <a:t>5</a:t>
                      </a:r>
                    </a:p>
                  </a:txBody>
                  <a:tcPr marL="47653" marR="47653" marT="23826" marB="23826" anchor="ctr"/>
                </a:tc>
                <a:tc>
                  <a:txBody>
                    <a:bodyPr/>
                    <a:lstStyle/>
                    <a:p>
                      <a:pPr algn="ctr">
                        <a:buNone/>
                      </a:pPr>
                      <a:r>
                        <a:rPr lang="en-US" sz="1200">
                          <a:latin typeface="Times New Roman" panose="02020603050405020304" pitchFamily="18" charset="0"/>
                          <a:cs typeface="Times New Roman" panose="02020603050405020304" pitchFamily="18" charset="0"/>
                        </a:rPr>
                        <a:t>Enhance RS captioning using vision-language pretraining.</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RSICD, UCM, Sydney</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CLIP grid features + masked text modeling + Transformer encoder–decoder.</a:t>
                      </a:r>
                    </a:p>
                  </a:txBody>
                  <a:tcPr marL="47653" marR="47653" marT="23826" marB="23826" anchor="ctr"/>
                </a:tc>
                <a:tc>
                  <a:txBody>
                    <a:bodyPr/>
                    <a:lstStyle/>
                    <a:p>
                      <a:pPr algn="ctr">
                        <a:buNone/>
                      </a:pPr>
                      <a:r>
                        <a:rPr lang="en-US" sz="1200">
                          <a:latin typeface="Times New Roman" panose="02020603050405020304" pitchFamily="18" charset="0"/>
                          <a:cs typeface="Times New Roman" panose="02020603050405020304" pitchFamily="18" charset="0"/>
                        </a:rPr>
                        <a:t>Dependent on CLIP feature granularity.</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Better than CNN baselines.</a:t>
                      </a:r>
                    </a:p>
                  </a:txBody>
                  <a:tcPr marL="47653" marR="47653" marT="23826" marB="23826" anchor="ctr"/>
                </a:tc>
                <a:extLst>
                  <a:ext uri="{0D108BD9-81ED-4DB2-BD59-A6C34878D82A}">
                    <a16:rowId xmlns:a16="http://schemas.microsoft.com/office/drawing/2014/main" val="2935440735"/>
                  </a:ext>
                </a:extLst>
              </a:tr>
              <a:tr h="1048363">
                <a:tc>
                  <a:txBody>
                    <a:bodyPr/>
                    <a:lstStyle/>
                    <a:p>
                      <a:pPr algn="ctr">
                        <a:buNone/>
                      </a:pPr>
                      <a:r>
                        <a:rPr lang="en-IN" sz="1200">
                          <a:latin typeface="Times New Roman" panose="02020603050405020304" pitchFamily="18" charset="0"/>
                          <a:cs typeface="Times New Roman" panose="02020603050405020304" pitchFamily="18" charset="0"/>
                        </a:rPr>
                        <a:t>6</a:t>
                      </a:r>
                    </a:p>
                  </a:txBody>
                  <a:tcPr marL="47653" marR="47653" marT="23826" marB="23826" anchor="ctr"/>
                </a:tc>
                <a:tc>
                  <a:txBody>
                    <a:bodyPr/>
                    <a:lstStyle/>
                    <a:p>
                      <a:pPr algn="ctr">
                        <a:buNone/>
                      </a:pPr>
                      <a:r>
                        <a:rPr lang="en-US" sz="1200" dirty="0">
                          <a:latin typeface="Times New Roman" panose="02020603050405020304" pitchFamily="18" charset="0"/>
                          <a:cs typeface="Times New Roman" panose="02020603050405020304" pitchFamily="18" charset="0"/>
                        </a:rPr>
                        <a:t>Improve semantic relations using concept modeling.</a:t>
                      </a:r>
                    </a:p>
                  </a:txBody>
                  <a:tcPr marL="47653" marR="47653" marT="23826" marB="23826" anchor="ctr"/>
                </a:tc>
                <a:tc>
                  <a:txBody>
                    <a:bodyPr/>
                    <a:lstStyle/>
                    <a:p>
                      <a:pPr algn="ctr">
                        <a:buNone/>
                      </a:pPr>
                      <a:r>
                        <a:rPr lang="en-IN" sz="1200" dirty="0">
                          <a:latin typeface="Times New Roman" panose="02020603050405020304" pitchFamily="18" charset="0"/>
                          <a:cs typeface="Times New Roman" panose="02020603050405020304" pitchFamily="18" charset="0"/>
                        </a:rPr>
                        <a:t>UCM, RSICD, Sydney</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CNN + ViT → concept mapping network → global feature enhancement → Transformer.</a:t>
                      </a:r>
                    </a:p>
                  </a:txBody>
                  <a:tcPr marL="47653" marR="47653" marT="23826" marB="23826" anchor="ctr"/>
                </a:tc>
                <a:tc>
                  <a:txBody>
                    <a:bodyPr/>
                    <a:lstStyle/>
                    <a:p>
                      <a:pPr algn="ctr">
                        <a:buNone/>
                      </a:pPr>
                      <a:r>
                        <a:rPr lang="en-US" sz="1200">
                          <a:latin typeface="Times New Roman" panose="02020603050405020304" pitchFamily="18" charset="0"/>
                          <a:cs typeface="Times New Roman" panose="02020603050405020304" pitchFamily="18" charset="0"/>
                        </a:rPr>
                        <a:t>Higher complexity; depends on concept quality.</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Consistent gains over encoder–decoder.</a:t>
                      </a:r>
                    </a:p>
                  </a:txBody>
                  <a:tcPr marL="47653" marR="47653" marT="23826" marB="23826" anchor="ctr"/>
                </a:tc>
                <a:extLst>
                  <a:ext uri="{0D108BD9-81ED-4DB2-BD59-A6C34878D82A}">
                    <a16:rowId xmlns:a16="http://schemas.microsoft.com/office/drawing/2014/main" val="855259758"/>
                  </a:ext>
                </a:extLst>
              </a:tr>
              <a:tr h="1048363">
                <a:tc>
                  <a:txBody>
                    <a:bodyPr/>
                    <a:lstStyle/>
                    <a:p>
                      <a:pPr algn="ctr">
                        <a:buNone/>
                      </a:pPr>
                      <a:r>
                        <a:rPr lang="en-IN" sz="1200">
                          <a:latin typeface="Times New Roman" panose="02020603050405020304" pitchFamily="18" charset="0"/>
                          <a:cs typeface="Times New Roman" panose="02020603050405020304" pitchFamily="18" charset="0"/>
                        </a:rPr>
                        <a:t>7</a:t>
                      </a:r>
                    </a:p>
                  </a:txBody>
                  <a:tcPr marL="47653" marR="47653" marT="23826" marB="23826" anchor="ctr"/>
                </a:tc>
                <a:tc>
                  <a:txBody>
                    <a:bodyPr/>
                    <a:lstStyle/>
                    <a:p>
                      <a:pPr algn="ctr">
                        <a:buNone/>
                      </a:pPr>
                      <a:r>
                        <a:rPr lang="en-US" sz="1200" dirty="0">
                          <a:latin typeface="Times New Roman" panose="02020603050405020304" pitchFamily="18" charset="0"/>
                          <a:cs typeface="Times New Roman" panose="02020603050405020304" pitchFamily="18" charset="0"/>
                        </a:rPr>
                        <a:t>Unify RGB, captions, and multispectral data to solve dataset scarcity.</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SkyScript, EuroSAT, synthetic</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Qwen2-VL captioning → Stable Diffusion RGB → CycleGAN RGB→multispectral.</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Synthetic spectral accuracy limited.</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SkyCLIP ≈ 0.73; SAM ≈ 10°.</a:t>
                      </a:r>
                    </a:p>
                  </a:txBody>
                  <a:tcPr marL="47653" marR="47653" marT="23826" marB="23826" anchor="ctr"/>
                </a:tc>
                <a:extLst>
                  <a:ext uri="{0D108BD9-81ED-4DB2-BD59-A6C34878D82A}">
                    <a16:rowId xmlns:a16="http://schemas.microsoft.com/office/drawing/2014/main" val="964994568"/>
                  </a:ext>
                </a:extLst>
              </a:tr>
              <a:tr h="762446">
                <a:tc>
                  <a:txBody>
                    <a:bodyPr/>
                    <a:lstStyle/>
                    <a:p>
                      <a:pPr algn="ctr">
                        <a:buNone/>
                      </a:pPr>
                      <a:r>
                        <a:rPr lang="en-IN" sz="1200">
                          <a:latin typeface="Times New Roman" panose="02020603050405020304" pitchFamily="18" charset="0"/>
                          <a:cs typeface="Times New Roman" panose="02020603050405020304" pitchFamily="18" charset="0"/>
                        </a:rPr>
                        <a:t>8</a:t>
                      </a:r>
                    </a:p>
                  </a:txBody>
                  <a:tcPr marL="47653" marR="47653" marT="23826" marB="23826" anchor="ctr"/>
                </a:tc>
                <a:tc>
                  <a:txBody>
                    <a:bodyPr/>
                    <a:lstStyle/>
                    <a:p>
                      <a:pPr algn="ctr">
                        <a:buNone/>
                      </a:pPr>
                      <a:r>
                        <a:rPr lang="en-US" sz="1200">
                          <a:latin typeface="Times New Roman" panose="02020603050405020304" pitchFamily="18" charset="0"/>
                          <a:cs typeface="Times New Roman" panose="02020603050405020304" pitchFamily="18" charset="0"/>
                        </a:rPr>
                        <a:t>Survey deep-learning image captioning techniques.</a:t>
                      </a:r>
                    </a:p>
                  </a:txBody>
                  <a:tcPr marL="47653" marR="47653" marT="23826" marB="23826" anchor="ctr"/>
                </a:tc>
                <a:tc>
                  <a:txBody>
                    <a:bodyPr/>
                    <a:lstStyle/>
                    <a:p>
                      <a:pPr algn="ctr">
                        <a:buNone/>
                      </a:pPr>
                      <a:r>
                        <a:rPr lang="en-IN" sz="1200" dirty="0">
                          <a:latin typeface="Times New Roman" panose="02020603050405020304" pitchFamily="18" charset="0"/>
                          <a:cs typeface="Times New Roman" panose="02020603050405020304" pitchFamily="18" charset="0"/>
                        </a:rPr>
                        <a:t>Flickr8k, Flickr30k, MS-COCO</a:t>
                      </a:r>
                    </a:p>
                  </a:txBody>
                  <a:tcPr marL="47653" marR="47653" marT="23826" marB="23826" anchor="ctr"/>
                </a:tc>
                <a:tc>
                  <a:txBody>
                    <a:bodyPr/>
                    <a:lstStyle/>
                    <a:p>
                      <a:pPr algn="ctr">
                        <a:buNone/>
                      </a:pPr>
                      <a:r>
                        <a:rPr lang="en-US" sz="1200">
                          <a:latin typeface="Times New Roman" panose="02020603050405020304" pitchFamily="18" charset="0"/>
                          <a:cs typeface="Times New Roman" panose="02020603050405020304" pitchFamily="18" charset="0"/>
                        </a:rPr>
                        <a:t>Review of CNN-RNN, LSTM, Transformer, attention methods.</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No experiments.</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N/A</a:t>
                      </a:r>
                    </a:p>
                  </a:txBody>
                  <a:tcPr marL="47653" marR="47653" marT="23826" marB="23826" anchor="ctr"/>
                </a:tc>
                <a:extLst>
                  <a:ext uri="{0D108BD9-81ED-4DB2-BD59-A6C34878D82A}">
                    <a16:rowId xmlns:a16="http://schemas.microsoft.com/office/drawing/2014/main" val="1774671059"/>
                  </a:ext>
                </a:extLst>
              </a:tr>
              <a:tr h="1048363">
                <a:tc>
                  <a:txBody>
                    <a:bodyPr/>
                    <a:lstStyle/>
                    <a:p>
                      <a:pPr algn="ctr">
                        <a:buNone/>
                      </a:pPr>
                      <a:r>
                        <a:rPr lang="en-IN" sz="1200">
                          <a:latin typeface="Times New Roman" panose="02020603050405020304" pitchFamily="18" charset="0"/>
                          <a:cs typeface="Times New Roman" panose="02020603050405020304" pitchFamily="18" charset="0"/>
                        </a:rPr>
                        <a:t>9</a:t>
                      </a:r>
                    </a:p>
                  </a:txBody>
                  <a:tcPr marL="47653" marR="47653" marT="23826" marB="23826" anchor="ctr"/>
                </a:tc>
                <a:tc>
                  <a:txBody>
                    <a:bodyPr/>
                    <a:lstStyle/>
                    <a:p>
                      <a:pPr algn="ctr">
                        <a:buNone/>
                      </a:pPr>
                      <a:r>
                        <a:rPr lang="en-US" sz="1200">
                          <a:latin typeface="Times New Roman" panose="02020603050405020304" pitchFamily="18" charset="0"/>
                          <a:cs typeface="Times New Roman" panose="02020603050405020304" pitchFamily="18" charset="0"/>
                        </a:rPr>
                        <a:t>Improve captioning for culturally complex Thangka images.</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Thangka dataset, MS-COCO</a:t>
                      </a:r>
                    </a:p>
                  </a:txBody>
                  <a:tcPr marL="47653" marR="47653" marT="23826" marB="23826" anchor="ctr"/>
                </a:tc>
                <a:tc>
                  <a:txBody>
                    <a:bodyPr/>
                    <a:lstStyle/>
                    <a:p>
                      <a:pPr algn="ctr">
                        <a:buNone/>
                      </a:pPr>
                      <a:r>
                        <a:rPr lang="en-US" sz="1200">
                          <a:latin typeface="Times New Roman" panose="02020603050405020304" pitchFamily="18" charset="0"/>
                          <a:cs typeface="Times New Roman" panose="02020603050405020304" pitchFamily="18" charset="0"/>
                        </a:rPr>
                        <a:t>Region-guided feature enhancement + CLIP global features + attribute prediction.</a:t>
                      </a:r>
                    </a:p>
                  </a:txBody>
                  <a:tcPr marL="47653" marR="47653" marT="23826" marB="23826" anchor="ctr"/>
                </a:tc>
                <a:tc>
                  <a:txBody>
                    <a:bodyPr/>
                    <a:lstStyle/>
                    <a:p>
                      <a:pPr algn="ctr">
                        <a:buNone/>
                      </a:pPr>
                      <a:r>
                        <a:rPr lang="en-IN" sz="1200">
                          <a:latin typeface="Times New Roman" panose="02020603050405020304" pitchFamily="18" charset="0"/>
                          <a:cs typeface="Times New Roman" panose="02020603050405020304" pitchFamily="18" charset="0"/>
                        </a:rPr>
                        <a:t>Domain-specific; region detection errors possible.</a:t>
                      </a:r>
                    </a:p>
                  </a:txBody>
                  <a:tcPr marL="47653" marR="47653" marT="23826" marB="23826" anchor="ctr"/>
                </a:tc>
                <a:tc>
                  <a:txBody>
                    <a:bodyPr/>
                    <a:lstStyle/>
                    <a:p>
                      <a:pPr algn="ctr">
                        <a:buNone/>
                      </a:pPr>
                      <a:r>
                        <a:rPr lang="en-IN" sz="1200" dirty="0">
                          <a:latin typeface="Times New Roman" panose="02020603050405020304" pitchFamily="18" charset="0"/>
                          <a:cs typeface="Times New Roman" panose="02020603050405020304" pitchFamily="18" charset="0"/>
                        </a:rPr>
                        <a:t>+17.7% BLEU-4; +185.7% </a:t>
                      </a:r>
                      <a:r>
                        <a:rPr lang="en-IN" sz="1200" dirty="0" err="1">
                          <a:latin typeface="Times New Roman" panose="02020603050405020304" pitchFamily="18" charset="0"/>
                          <a:cs typeface="Times New Roman" panose="02020603050405020304" pitchFamily="18" charset="0"/>
                        </a:rPr>
                        <a:t>CIDEr</a:t>
                      </a:r>
                      <a:r>
                        <a:rPr lang="en-IN" sz="1200" dirty="0">
                          <a:latin typeface="Times New Roman" panose="02020603050405020304" pitchFamily="18" charset="0"/>
                          <a:cs typeface="Times New Roman" panose="02020603050405020304" pitchFamily="18" charset="0"/>
                        </a:rPr>
                        <a:t>.</a:t>
                      </a:r>
                    </a:p>
                  </a:txBody>
                  <a:tcPr marL="47653" marR="47653" marT="23826" marB="23826" anchor="ctr"/>
                </a:tc>
                <a:extLst>
                  <a:ext uri="{0D108BD9-81ED-4DB2-BD59-A6C34878D82A}">
                    <a16:rowId xmlns:a16="http://schemas.microsoft.com/office/drawing/2014/main" val="3463992101"/>
                  </a:ext>
                </a:extLst>
              </a:tr>
            </a:tbl>
          </a:graphicData>
        </a:graphic>
      </p:graphicFrame>
    </p:spTree>
    <p:extLst>
      <p:ext uri="{BB962C8B-B14F-4D97-AF65-F5344CB8AC3E}">
        <p14:creationId xmlns:p14="http://schemas.microsoft.com/office/powerpoint/2010/main" val="1338942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C0A3E416-13B0-4CFE-8B85-8989D8AEFB51}"/>
    </a:ext>
  </a:extLst>
</a:theme>
</file>

<file path=docProps/app.xml><?xml version="1.0" encoding="utf-8"?>
<Properties xmlns="http://schemas.openxmlformats.org/officeDocument/2006/extended-properties" xmlns:vt="http://schemas.openxmlformats.org/officeDocument/2006/docPropsVTypes">
  <Template>office theme</Template>
  <TotalTime>349</TotalTime>
  <Words>2007</Words>
  <Application>Microsoft Office PowerPoint</Application>
  <PresentationFormat>Widescreen</PresentationFormat>
  <Paragraphs>189</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Aptos</vt:lpstr>
      <vt:lpstr>Aptos Display</vt:lpstr>
      <vt:lpstr>Arial</vt:lpstr>
      <vt:lpstr>Times New Roman</vt:lpstr>
      <vt:lpstr>Wingdings</vt:lpstr>
      <vt:lpstr>Office Theme</vt:lpstr>
      <vt:lpstr>IMAGE CAPTIONING USING BLIP2 A TRANSFORMER-BASED VISION LANGUAGE APPROACH</vt:lpstr>
      <vt:lpstr>INTRODUCTION</vt:lpstr>
      <vt:lpstr>TOOLS USED</vt:lpstr>
      <vt:lpstr>PowerPoint Presentation</vt:lpstr>
      <vt:lpstr>APPLICATIONS</vt:lpstr>
      <vt:lpstr>PowerPoint Presentation</vt:lpstr>
      <vt:lpstr>OBJECTIVES</vt:lpstr>
      <vt:lpstr>LITERATURE SURVEY</vt:lpstr>
      <vt:lpstr>PowerPoint Presentation</vt:lpstr>
      <vt:lpstr>PowerPoint Presentation</vt:lpstr>
      <vt:lpstr>BASE PAPER </vt:lpstr>
      <vt:lpstr>CNN (Convolutional Neural Network)</vt:lpstr>
      <vt:lpstr>ViT (Vision Transformer)</vt:lpstr>
      <vt:lpstr>METHODOLOGY</vt:lpstr>
      <vt:lpstr>PowerPoint Presentation</vt:lpstr>
      <vt:lpstr>PowerPoint Presentation</vt:lpstr>
      <vt:lpstr>PowerPoint Presentation</vt:lpstr>
      <vt:lpstr>PowerPoint Presentation</vt:lpstr>
      <vt:lpstr>9. Evaluation Using BLEU Score The performance of the image captioning model is evaluated using the BLEU (Bilingual Evaluation Understudy) metric. BLEU measures the similarity between generated captions and reference captions based on n-gram overlap. Higher BLEU scores indicate better accuracy, fluency, and semantic alignment of the generated captions with human descriptions.  </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charishmaaasitha@gmail.com</cp:lastModifiedBy>
  <cp:revision>226</cp:revision>
  <dcterms:created xsi:type="dcterms:W3CDTF">2025-11-20T15:52:29Z</dcterms:created>
  <dcterms:modified xsi:type="dcterms:W3CDTF">2026-01-31T02:57:31Z</dcterms:modified>
</cp:coreProperties>
</file>

<file path=docProps/thumbnail.jpeg>
</file>